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notesSlides/notesSlide1.xml" ContentType="application/vnd.openxmlformats-officedocument.presentationml.notesSlide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notesSlides/notesSlide2.xml" ContentType="application/vnd.openxmlformats-officedocument.presentationml.notesSlide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7"/>
  </p:notesMasterIdLst>
  <p:sldIdLst>
    <p:sldId id="256" r:id="rId2"/>
    <p:sldId id="257" r:id="rId3"/>
    <p:sldId id="271" r:id="rId4"/>
    <p:sldId id="460" r:id="rId5"/>
    <p:sldId id="459" r:id="rId6"/>
    <p:sldId id="272" r:id="rId7"/>
    <p:sldId id="258" r:id="rId8"/>
    <p:sldId id="273" r:id="rId9"/>
    <p:sldId id="274" r:id="rId10"/>
    <p:sldId id="275" r:id="rId11"/>
    <p:sldId id="276" r:id="rId12"/>
    <p:sldId id="277" r:id="rId13"/>
    <p:sldId id="279" r:id="rId14"/>
    <p:sldId id="280" r:id="rId15"/>
    <p:sldId id="281" r:id="rId16"/>
    <p:sldId id="461" r:id="rId17"/>
    <p:sldId id="283" r:id="rId18"/>
    <p:sldId id="284" r:id="rId19"/>
    <p:sldId id="285" r:id="rId20"/>
    <p:sldId id="287" r:id="rId21"/>
    <p:sldId id="290" r:id="rId22"/>
    <p:sldId id="291" r:id="rId23"/>
    <p:sldId id="286" r:id="rId24"/>
    <p:sldId id="294" r:id="rId25"/>
    <p:sldId id="304" r:id="rId26"/>
    <p:sldId id="293" r:id="rId27"/>
    <p:sldId id="295" r:id="rId28"/>
    <p:sldId id="296" r:id="rId29"/>
    <p:sldId id="306" r:id="rId30"/>
    <p:sldId id="303" r:id="rId31"/>
    <p:sldId id="297" r:id="rId32"/>
    <p:sldId id="300" r:id="rId33"/>
    <p:sldId id="299" r:id="rId34"/>
    <p:sldId id="301" r:id="rId35"/>
    <p:sldId id="305" r:id="rId36"/>
    <p:sldId id="308" r:id="rId37"/>
    <p:sldId id="309" r:id="rId38"/>
    <p:sldId id="307" r:id="rId39"/>
    <p:sldId id="310" r:id="rId40"/>
    <p:sldId id="311" r:id="rId41"/>
    <p:sldId id="312" r:id="rId42"/>
    <p:sldId id="314" r:id="rId43"/>
    <p:sldId id="315" r:id="rId44"/>
    <p:sldId id="316" r:id="rId45"/>
    <p:sldId id="319" r:id="rId46"/>
    <p:sldId id="320" r:id="rId47"/>
    <p:sldId id="313" r:id="rId48"/>
    <p:sldId id="321" r:id="rId49"/>
    <p:sldId id="322" r:id="rId50"/>
    <p:sldId id="318" r:id="rId51"/>
    <p:sldId id="317" r:id="rId52"/>
    <p:sldId id="259" r:id="rId53"/>
    <p:sldId id="325" r:id="rId54"/>
    <p:sldId id="328" r:id="rId55"/>
    <p:sldId id="462" r:id="rId56"/>
    <p:sldId id="463" r:id="rId57"/>
    <p:sldId id="261" r:id="rId58"/>
    <p:sldId id="262" r:id="rId59"/>
    <p:sldId id="265" r:id="rId60"/>
    <p:sldId id="379" r:id="rId61"/>
    <p:sldId id="268" r:id="rId62"/>
    <p:sldId id="326" r:id="rId63"/>
    <p:sldId id="327" r:id="rId64"/>
    <p:sldId id="332" r:id="rId65"/>
    <p:sldId id="333" r:id="rId66"/>
    <p:sldId id="334" r:id="rId67"/>
    <p:sldId id="335" r:id="rId68"/>
    <p:sldId id="336" r:id="rId69"/>
    <p:sldId id="260" r:id="rId70"/>
    <p:sldId id="381" r:id="rId71"/>
    <p:sldId id="337" r:id="rId72"/>
    <p:sldId id="339" r:id="rId73"/>
    <p:sldId id="338" r:id="rId74"/>
    <p:sldId id="340" r:id="rId75"/>
    <p:sldId id="341" r:id="rId76"/>
    <p:sldId id="342" r:id="rId77"/>
    <p:sldId id="270" r:id="rId78"/>
    <p:sldId id="264" r:id="rId79"/>
    <p:sldId id="263" r:id="rId80"/>
    <p:sldId id="343" r:id="rId81"/>
    <p:sldId id="344" r:id="rId82"/>
    <p:sldId id="345" r:id="rId83"/>
    <p:sldId id="378" r:id="rId84"/>
    <p:sldId id="382" r:id="rId85"/>
    <p:sldId id="383" r:id="rId86"/>
    <p:sldId id="377" r:id="rId87"/>
    <p:sldId id="387" r:id="rId88"/>
    <p:sldId id="346" r:id="rId89"/>
    <p:sldId id="347" r:id="rId90"/>
    <p:sldId id="384" r:id="rId91"/>
    <p:sldId id="348" r:id="rId92"/>
    <p:sldId id="349" r:id="rId93"/>
    <p:sldId id="350" r:id="rId94"/>
    <p:sldId id="352" r:id="rId95"/>
    <p:sldId id="385" r:id="rId96"/>
    <p:sldId id="386" r:id="rId97"/>
    <p:sldId id="354" r:id="rId98"/>
    <p:sldId id="410" r:id="rId99"/>
    <p:sldId id="351" r:id="rId100"/>
    <p:sldId id="353" r:id="rId101"/>
    <p:sldId id="355" r:id="rId102"/>
    <p:sldId id="356" r:id="rId103"/>
    <p:sldId id="357" r:id="rId104"/>
    <p:sldId id="358" r:id="rId105"/>
    <p:sldId id="394" r:id="rId106"/>
    <p:sldId id="391" r:id="rId107"/>
    <p:sldId id="389" r:id="rId108"/>
    <p:sldId id="388" r:id="rId109"/>
    <p:sldId id="359" r:id="rId110"/>
    <p:sldId id="392" r:id="rId111"/>
    <p:sldId id="390" r:id="rId112"/>
    <p:sldId id="395" r:id="rId113"/>
    <p:sldId id="397" r:id="rId114"/>
    <p:sldId id="398" r:id="rId115"/>
    <p:sldId id="399" r:id="rId116"/>
    <p:sldId id="400" r:id="rId117"/>
    <p:sldId id="401" r:id="rId118"/>
    <p:sldId id="403" r:id="rId119"/>
    <p:sldId id="360" r:id="rId120"/>
    <p:sldId id="409" r:id="rId121"/>
    <p:sldId id="405" r:id="rId122"/>
    <p:sldId id="404" r:id="rId123"/>
    <p:sldId id="407" r:id="rId124"/>
    <p:sldId id="414" r:id="rId125"/>
    <p:sldId id="411" r:id="rId126"/>
    <p:sldId id="412" r:id="rId127"/>
    <p:sldId id="413" r:id="rId128"/>
    <p:sldId id="415" r:id="rId129"/>
    <p:sldId id="416" r:id="rId130"/>
    <p:sldId id="417" r:id="rId131"/>
    <p:sldId id="418" r:id="rId132"/>
    <p:sldId id="419" r:id="rId133"/>
    <p:sldId id="420" r:id="rId134"/>
    <p:sldId id="421" r:id="rId135"/>
    <p:sldId id="422" r:id="rId136"/>
    <p:sldId id="423" r:id="rId137"/>
    <p:sldId id="424" r:id="rId138"/>
    <p:sldId id="426" r:id="rId139"/>
    <p:sldId id="427" r:id="rId140"/>
    <p:sldId id="428" r:id="rId141"/>
    <p:sldId id="429" r:id="rId142"/>
    <p:sldId id="430" r:id="rId143"/>
    <p:sldId id="431" r:id="rId144"/>
    <p:sldId id="432" r:id="rId145"/>
    <p:sldId id="433" r:id="rId146"/>
    <p:sldId id="434" r:id="rId147"/>
    <p:sldId id="435" r:id="rId148"/>
    <p:sldId id="436" r:id="rId149"/>
    <p:sldId id="437" r:id="rId150"/>
    <p:sldId id="438" r:id="rId151"/>
    <p:sldId id="439" r:id="rId152"/>
    <p:sldId id="440" r:id="rId153"/>
    <p:sldId id="441" r:id="rId154"/>
    <p:sldId id="442" r:id="rId155"/>
    <p:sldId id="443" r:id="rId156"/>
    <p:sldId id="444" r:id="rId157"/>
    <p:sldId id="445" r:id="rId158"/>
    <p:sldId id="446" r:id="rId159"/>
    <p:sldId id="447" r:id="rId160"/>
    <p:sldId id="448" r:id="rId161"/>
    <p:sldId id="454" r:id="rId162"/>
    <p:sldId id="455" r:id="rId163"/>
    <p:sldId id="456" r:id="rId164"/>
    <p:sldId id="457" r:id="rId165"/>
    <p:sldId id="458" r:id="rId16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24" autoAdjust="0"/>
  </p:normalViewPr>
  <p:slideViewPr>
    <p:cSldViewPr>
      <p:cViewPr varScale="1">
        <p:scale>
          <a:sx n="83" d="100"/>
          <a:sy n="83" d="100"/>
        </p:scale>
        <p:origin x="-1430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0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Relationship Id="rId4" Type="http://schemas.openxmlformats.org/officeDocument/2006/relationships/image" Target="../media/image37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03T05:59:39.29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07T05:53:02.7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158 371,'0'-25,"-24"-24,24 24,0 0,-25 25,1-25,-1 25,0 0,1 0,24 25,0 0,0 24,0-24,0 0,0 0,0-1,0 0,0 1,0 0,0 0,0 0,0-1,24 1,1 0,0-25,-1 0,1 0,-25-25,0 0,0 1,0-26,0 25,0-24,0 0,0 24,0 0,0 1,0-1,24 25,-24 25,25-1,-25 26,0 23,25-48,-25 0,25 49,0-49,-25 0,23-25,2 0,0 0,-25-25,25 25,-25-25,25 1,-25-1,0 0,0 0</inkml:trace>
  <inkml:trace contextRef="#ctx0" brushRef="#br0" timeOffset="1312">405 197,'0'0,"0"50,25 24,-1-24,-24-25,0-1,0 25,0-24,0 49,0-49,0 0,25 0,-25-75,0 25,0-24,0 24,0-25,0 26,0 0,0-1,0 0,0 0,25-24,-1 49,1 0,0 0,0 25,-25-1,24 26,-24-25,25-1,-25 0,24-24,1 25,-25 0,25-25,0 0,0-50,-25 2</inkml:trace>
  <inkml:trace contextRef="#ctx0" brushRef="#br0" timeOffset="2423">899 50,'0'0,"0"24,0 1,0 0,0 24,24-25,1 1,-25 0,0 0,24 0,1 24,0-49,-25 25,24-25,1 0,0 0,0 0,-1-25,0 0,-24 1,25-26,0 25,-25-24,0 24,25-24,0 24,-25 1,24 24,-24-25,0 0,0 99,0-24,0-1,0 50,24-25,1 0,-25-25,25 50,0 0,-1-25,1 0,-25-24,0-25,25 24,-1 0,-24-24,0 25,-24-50,-1 0,0 0,1 0,-1 0,0 0,25-25,0-25,0 1,0 0,0-26,25 26,0-1,-1 1,26-25,-50 25,49-1,-25 0,1 50,-25-24,0-25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16T04:54:13.6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28T05:53:16.4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0 1437</inkml:trace>
  <inkml:trace contextRef="#ctx0" brushRef="#br0" timeOffset="15712">2579 0,'-50'0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28T05:54:56.1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49 250,'0'0,"0"-25,0 0,0-25,0 25,0 0,0 0,0 0,0 0,0 0</inkml:trace>
  <inkml:trace contextRef="#ctx0" brushRef="#br0" timeOffset="672">0 75,'25'0,"-1"0,0 0,25 0,-49-25,24 0,1 0,-25 50,0 0,0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28T05:57:26.46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3199 5010</inkml:trace>
  <inkml:trace contextRef="#ctx0" brushRef="#br0" timeOffset="56857">3125 6075</inkml:trace>
  <inkml:trace contextRef="#ctx0" brushRef="#br0" timeOffset="122906">6075 6993</inkml:trace>
  <inkml:trace contextRef="#ctx0" brushRef="#br0" timeOffset="209767">0 0</inkml:trace>
  <inkml:trace contextRef="#ctx0" brushRef="#br0" timeOffset="239289">6843 8060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28T05:57:40.4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2059 0</inkml:trace>
  <inkml:trace contextRef="#ctx0" brushRef="#br0" timeOffset="236968">0 4986,'0'-25</inkml:trace>
  <inkml:trace contextRef="#ctx0" brushRef="#br0" timeOffset="238567">2010 4911,'24'0</inkml:trace>
  <inkml:trace contextRef="#ctx0" brushRef="#br0" timeOffset="239680">4490 4936,'0'-25,"-50"25</inkml:trace>
  <inkml:trace contextRef="#ctx0" brushRef="#br0" timeOffset="246224">6698 744,'0'0</inkml:trace>
  <inkml:trace contextRef="#ctx0" brushRef="#br0" timeOffset="247287">6623 2183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28T06:01:48.8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74,'0'-25,"0"0,0 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28T06:04:26.76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0,'0'21,"25"-21,0 0,0 0,0 0,24 0,-24 0,1 0,-1 0,0 0,-1 0,1 0,0 0,0 0,0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28T06:04:35.6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27T15:30:21.2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172 0,'-25'0,"0"0,1 25,24-1,-24-24,24 25,-25-25,25 24,-24-24,-1 25,25 0,0 0,0-1,0 1,0-1,25-24,-25 25,24 0,1-25,-1 0,0 0,1 0,0 0,-1-25,0 25,-24-25,25-24,-25 25,0-1,0 0,0 0,0 1,0-1,0 1,0 48,0 1,0-1,0 1,0 0,0 0,0-1,0 1,0-1,0 1,24 0,1-25,-25 24,0 1,0 0,0-1,0 1,0-1,0 1,0 0,0 0,0 0,-25-2,1-23,-1 25,1-25,0 0,-1 0,0 0,1 0,24 25,-24-25,-1 0,1 0,-1-25,25-23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27T15:30:24.4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0 149,'50'0,"-26"0,1 0,-1 0,1 0,0 0,-1 0,1 0,-1 0,1 0,0 0,0 0,-1 0,0 0,1 0,0 0,0 0,-1 0,0 0,1 0,0 0</inkml:trace>
  <inkml:trace contextRef="#ctx0" brushRef="#br0" timeOffset="907">394 25,'0'-25,"25"25,0 25,-1-25,-24 25,24-1,-24 1,50 0,-25-25,-1 25,0-25,1 25,-25-1,-25 1,25 0,-24-25,0 25,-1 0,25-1,-25-24,0 25,1-25,0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07T05:54:12.79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0,'0'0,"0"25</inkml:trace>
  <inkml:trace contextRef="#ctx0" brushRef="#br0" timeOffset="19120">13541 2676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27T15:30:28.3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174 595,'-25'25,"25"-1,-25 1,0 0,25 0,0 0,0-1,0 26,0-25,25 25,0-50,-25 24,25 1,-25 0,0 0,0 0,0-1,0 1,0 0,0 0,-25 0,0-1,0 1,0-25</inkml:trace>
  <inkml:trace contextRef="#ctx0" brushRef="#br0" timeOffset="2063">0 942,'25'-25,"0"25,-1 0,1 0,-25-24,25 24,0 0,0 0,0 0,-1 0,1 0,-25-25</inkml:trace>
  <inkml:trace contextRef="#ctx0" brushRef="#br0" timeOffset="40762">645 24,'0'-24,"0"48,0 1,0 0,0 0,0 0,0-1,0 1,0 0,0 0,0 0,0-1,0 1,0 0,0 0,0 0,0-1,0 1,0 0,0 0,0 0,0-1,0 1,0 0,0 0,0 0,0-1,0 1,0 0,0 0</inkml:trace>
  <inkml:trace contextRef="#ctx0" brushRef="#br0" timeOffset="42607">546 570,'0'25,"0"0,0-1,0 1,25-25,-25 25,0 0,24 0,-24-1,0 1,25 0,0-25,0 0,0-25,-25 0,24 1,1 24,0-25,25 25,-50-25,0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28T06:05:51.9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1511 75,'25'0,"-1"25</inkml:trace>
  <inkml:trace contextRef="#ctx0" brushRef="#br0" timeOffset="4769">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28T06:10:42.2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471 0,'-25'0,"-49"0,49 0,0 24,-25 1,26-25,-1 50,-25-50,25 49,1-25,-1 1,25 25,-25-50,25 25,-25-1,25 1,-25 0,25 0,-24-25,73 0,50-25</inkml:trace>
  <inkml:trace contextRef="#ctx0" brushRef="#br0" timeOffset="1255">917 99,'25'0,"0"0,0 0,-25-25,25 25,-1 0,1 0,-25-25,25 25,0 0,0 0,-25 25,0 0,0 0,-25 23,0-23,0 0,0 0,1 24,-26-49,0 50,26-50,-1 25,-25 23,25-48,1 25,-1 0,25 0,0 0,25-25,-1-25,1 25,25 0,-25 0,-1 0,1 0,25 0,-25 0,-1 0,1 0,25 0,-25 0,-1 0,1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29T06:44:48.91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0,'25'0,"0"0,24 0,26 0,-1 0,1 0,-1 0,1 0,-2 0,26 0,0 0,1 0,-26 0,0 0,1 0,-1 0,25 0,-24 0,24 0,-25 0,25 0,25 0,-25 0,-49 0,-1 0,-24 0,0 0,0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29T07:11:51.7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0,'25'0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27T17:59:02.1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536 0,'-25'0,"0"0,0 0,1 0,-1 0,0 0,0 0,0 0,1 0,-1 0,0 0,0 0,0 0,1 0,-1 0,0 25,-25-25,50 25,-24-25,24 24,0 1,-25-25,25 25,-25-25,25 25,0 0,0-1,0 1,0 0,0 0,0 0,0-1,0 1,0 0,0 0,0 24,25-24,-25 25,25-50,-1 25,1-25,-25 24,25 1,0-25,0 0,-1 0,1 0,0 0,0 0,0 0,-1 0,1 0,0-25,-25 1,0-1,0 0,0 0,0 0,0 1,-25-26,0 0,1 26,-1 24,0 0,50 0,0 0,-1 24,1-24,0 25,0-25,0 0,-1 0,1 0,0 0,0 0,0 0,-1 0,1 0,0 0,-25 25,0 0,0 0,0-1,0 1,0 0,0 0,0 0,0-1,0 1,0 0,-25 0,25 0,0-1,0 1,-25-25,1 0,-1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27T17:59:06.25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355 297,'0'-24,"-25"24,1 0,-1 0,0 0,-49 24,49 1,0-25,0 0,25 25,-25-25,1 25,24 0,-25-25,0 24,25 1,0 0,0 0,0 0,0-1,0 1,0 0,0 0,0 0,0-1,25 26,0-50,-25 25,24-25,26 25,-25-25,0 0,-1 0,1 0,0 0,25 0,-50-25,0 0,0 0,0 0,0 1,0-1,0 0,24 25,1 0,0 0,25 0,-26 0,1 0,0 0,0 0,-25 25,0 0,0-1,0 1,0 0,0 25,0-26,0 1,0 0,0 0,0 0,0 0,0-75</inkml:trace>
  <inkml:trace contextRef="#ctx0" brushRef="#br0" timeOffset="3433">504 0,'0'25,"0"-1,0 1,0 0,0 0,0 0,0-1,0 1,0 0,0-50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29T07:27:50.7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30T04:32:29.98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0 124,'25'0,"25"0,24 0,25 0,-24 0,-1 0,26 0,-26 0,0 0,1 0,-1 0,-24 0,-1 0,26 0,-50 0,24 0,-24 0,25 0,24 0,-24 0,-1 0,1 0,-1 0,26 0,-1 0,1 0,-1-25,-24 25,24 0,-24-25,-25 25,24 0,-24 0,0 0,24 0,-24 0,25 0,-1 0,1 0,0 0,24 0,0 0,26 0,24 0,-25 0,0 0,0 0,1 0,-26 0,0 0,1 0,-26 0,1 0,0 0,24 0,-49 0,0 0,-1-25,-24 1,-24-1,-1 25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30T04:32:48.2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0 462,'0'-25,"0"0,0-24,0 24,0-25,0 1,0 24,0 0,25 0,-25 0,25 25,-25-24,24-1,1 25,-25-25,50 0,-50 0,49 25,1 0,0 0,24 0,-24 0,49 0,-50 25,-24-25,0 25,0 0,24-25,-49 25,25-1,0 1,0 0,-25 25,0-26,0 1,25 0,-25 0,0 0,0-1,0 1,25 0,-25 0,0 0,0-1,0 1</inkml:trace>
  <inkml:trace contextRef="#ctx0" brushRef="#br0" timeOffset="1272">694 487,'25'0,"0"49,0-49,0 25,0-25,-1 25,-24 0,25-25,0 0,0 0,-25-25,0 0,0 0,0 0,0 1,0-1,25 25,-25-25,0 0,24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07T05:53:06.36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125 469,'-25'0,"0"0,0 0,0 0,0 0,25 25,0-1,0 1,0 0,0 0,0 0,25 0,-25-1,25-24,0 0,0 25,0-25,1 0,-2 0,26 25,1-25,-27 24,-24 1,0 24,0-24,-24-25,-1 25,-1-25,1 0,0 0,1 0,24-25,-26-25,1 1</inkml:trace>
  <inkml:trace contextRef="#ctx0" brushRef="#br0" timeOffset="968">225 247,'26'49,"-1"-24,-25 25,24-26,1 1,-25 24,26-24,-26-1,25 26,-25-25,25 0,-1 24,-24 1,26-26,-1-24,0 0,0 25,0-25,0 0,0 0,26 0,-26 0,-1 0,2 0,-1 0,0 0,-25-25,0 1,-25-1,-26 25,27-25,-1 25</inkml:trace>
  <inkml:trace contextRef="#ctx0" brushRef="#br0" timeOffset="1744">325 543,'26'0,"-1"0,0 0,25 0,-25 0,0-25,0 1,0 24,-25-25</inkml:trace>
  <inkml:trace contextRef="#ctx0" brushRef="#br0" timeOffset="2232">601 469,'25'0,"1"25,-1-1,-1-24,2 25,-1 0,0 0,0 25,-25-1,25-49,-25-25,0 1,0-1,0-25,0 25,0 0,0 1,0-1,0 0,25 1,-25-25,25 49,0 0,1 24,-2-24,-24 49,25 1,0-50,-25 24,0 1,0 0,0-75,0 1,0 24,26-48,-26 48,25 0,-25 0,0 0,24 25,1 0,1 25,24 0,-26 0,2 24,-1-24,26-1,-51 1,24 0,-24-1,0 1,-50-25,-26-25,52-73,-26 24</inkml:trace>
  <inkml:trace contextRef="#ctx0" brushRef="#br0" timeOffset="3672">1077 0,'25'24,"-25"1,26-25,-26 25,25 25,0-2,-25-23,24 0,2 24,-1-24,-25 0,25-25,-25 25,26-25,-26 49,24-24,1-1,0 1,1 24,-1-49,-1 0,27 0,-26 0,24-24,-23 24,49 0,-49-25,-2 0,1 25,-74-24</inkml:trace>
  <inkml:trace contextRef="#ctx0" brushRef="#br0" timeOffset="4808">1202 222,'26'0,"24"-25,0 0,-25 0,0 25,1-23,-1 23,-25-25,0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30T04:33:09.66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50,'25'0,"0"0,25 0,-1 0,26 0,-26 0,1 0,-1 0,-24 0,25 0,-1 0,-24 0,0 0,25-25,-26 25,26-25,-25 25,49 0,-49 0,0 0,0 0,-1 0,1 0,25 0,0 0,-1 0,26 0,-1 0,-24 0,-1 0,-24 0,0 0,0 0,-1 0,1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29T07:23:26.36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0,'0'25,"24"-1,1-24,25-24,-25-1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30T04:48:04.38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0 248,'25'0,"0"0,0 0,0 0,24 0,-24 0,0-50,24 25,1 0,-50 1,50-1,-26 0,1 25,-25-25,0-24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30T04:48:12.99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0 348,'25'0,"-1"0,1 0,0 24,0-24,0 0,-1 0,1 0,-25-24,0-1,25 0,0 0,-25-24,25 24,-25 0,24 0,1-24,-25 24,25 0,0 25,-25-25,25 25,0-25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30T04:48:05.4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0 223,'0'25,"25"-25,0 25,-25 0,24-1,1-24,0 0,0 0,0 0,-1 0,1-49,0-1,-25 1,25 24,0 0,24-25,-24 26,25-1,-50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30T04:49:46.3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0 223,'0'25,"25"-1,25-24,-25-24,-1-1,1 0,25 0,-1-24,1 24,0-25,-26 25,26 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30T04:49:58.0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25,'50'24,"-25"-24,24 0,-24 0,0 0,25 0,-26 0,1 0,0 0,0 0,24 0,-24 0,0 0,0 0,0 0,-25-49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30T04:49:59.06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347 0,'-25'0,"-49"0,-25 0,24 0,1 0,49 0,50 0,0 0,0 0,-1 0,1 0,0 0,0 0,0 0,24 0,-24 0,0 0,0 0,-1 0,1 0,0 0,0 0,0 0,-1 0,1 0,0 0,0 0,0 0,-1 0,26 0,-25 0,0 0,-1 0,1 0,0 0,0 0,0 0,-1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30T04:51:20.89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</inkml:trace>
  <inkml:trace contextRef="#ctx0" brushRef="#br0" timeOffset="895">272 422,'25'0,"0"25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10-01T06:02:00.68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0,'25'0,"0"0,-1 0,1 0,0 0,0 0,0 0,-1 0,1 0,0 0,0 0,0 0,-1 0,1 0,0 0,0 0,0 0,-1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07T05:55:11.56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07T05:55:13.86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6200 1134,'0'24,"25"-24,-1 0,1 0,0 0,0 0,0 0,0 0,-1 0,1 0,0 0,-25 25,25-25,0 0,-1 0,1 0,0 0,0 0,0 0,-1 0,1 0,0 0,0 0,0 0,-1 25,1-25,0 0,0 0,0 0,-1 0,1 0,0 0</inkml:trace>
  <inkml:trace contextRef="#ctx0" brushRef="#br0" timeOffset="3799">2976 372,'-25'0,"25"-24,0-1,25 0,0 0,0 2,-25-2,25 25,0 0,-1 0,1 0,50-25,-1 0,-24 1,-1 24,-24 0,0 0,0 0,-1 0,25 0,-24 0,0 0,-1 0,1 0,25 24,-25-24,-1 0,1 25,0-25,-25 25,25-25,0 25,-1-25,1 0,0 23,0-23,0 25,-1-25,1 25,0-25,0 0,0 0,24 0,-24 0,25-25,-25 0,-1 2,-24-2,25 25,-25-25,50 0,-25 1,-1 24,1-49,0 24,-25 1,25-1,0 25,-1-24,1 24,0 0,0 24,-25 25,25-49,-1 50,1-26,0 0,-25 26,50-25,-50 23,24-48,1 25,0-25,0 0,0 0,-1 0,1 0,0 0,0 0,0 0,24 0,-24 0,49 0,-24 0,25-25,-26 0,1 25,-1-23,26-2,-50 0,24 25,-24 0,25-25,-1 1,-24 24,0 0,49 0,-24-24,-25 24,-1 0,26 0,24 0,-24 0,0 0,-26 0,1 0,25 0,-25 0,-1 0,1 0,0 0,0 0,25 0,-1 0,1 24,-25-24,-1 0,1 0,0 24,0-24,0 0,-1 50,1-50,0 25,-25-2,25 27,0-1,-25-25,0 1,0 0,0 0,0-1,-25-48,-25-1,25-25</inkml:trace>
  <inkml:trace contextRef="#ctx0" brushRef="#br0" timeOffset="7639">0 1232,'25'0,"24"0,-24 49,0-24,0-25,-25 24,24 1,-24 0,50-25,-25 24,0 1,-1-25,1 0,0 0,0 24,0-24,-1 0,1 0,0 0,0 0,0 0,-1 0,1 0,0 0,0 0,0 0,-1 0,1 0,25 0,-25 0,24 0,-24 0,25 0,-26 0,1 0,0 0,25 0,-25 0,-1 0,1 0,0 0,0 0,0 0,-1 0,1 0,0 0,25-24,-26 24,26-25,-25 1,0 24,-1 0,1-25,0 25,0 0,0 0,-1 0,26-25,-25 25,0 0,49-24,-49 24,0 0,-1 0,1 0,0 0,0 0,0 0,-1 0,1 0,0 0,25 0,-25 24,-1-24,1 0,0 0,25 25,-26-25,1 0,-25 25,25-25,0 0,24 24,1 1,-25-25,0 0,49 24,-49-24,0 0,-1 0,-24 25,25-25,0 0,0 0,0-25,-25 1,0-1,0 1,24-1,-24 0,0 1,-49 24,-1-25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07T05:55:29.0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0,'0'25,"0"0,0-2,0 2,0 0,0 0,0 0,0-2,0 2,0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07T05:55:30.1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273 0,'25'0,"24"0,-24 0,-25 25,0 0,0-1,0 26,0-25,0 24,-25-24,1 25,-1-25,25-1,0 1,-50 0,25 0,1 0,-26 0,25-1,0-24,-24 0,24 0,0 25,50-25,0 0,24 0,1 0,0 0,-1 0,1 0,-1 0,26 0,-50 0,-1 0,1 0,0 0,0 25,0-25,-25 25,25-25,-1 0,1 0,0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07T05:57:30.9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0 248,'25'0,"0"0,49 0,-24 0,0 0,-26 0,1 0,25 0,-25 0,-2 0,2-25</inkml:trace>
  <inkml:trace contextRef="#ctx0" brushRef="#br0" timeOffset="696">298 0,'0'25,"0"0,0 0,25-25,0 24,23 1,2 0,-25-25,-1 25,1-25,0 25,0-25,-25 24,25-24,-1 0,1 0,-25 25,0 0,0 0,-25 0,1-1,-26 1,-24-25,49 50,-25-25,2-1,23 1,0-25,0 25,25 0</inkml:trace>
  <inkml:trace contextRef="#ctx0" brushRef="#br0" timeOffset="5288">298 1141,'0'25,"0"0,0 0,0-1,0 1,0 0,0 0,0 0,0-1,0 1,0 0,0 0,0 0,0-1,0 1,0 0,0 0,0 0,0-1,0 1,0 0,0 0,0 0,0-1,0 1,0 0,0 0,0 0,25 24,-25-24,0 0,25 0,-25-1,0 1,0 0,0 0,0 0,0 0,0-1,0 1,0 0,0 0,0 0,0-1</inkml:trace>
  <inkml:trace contextRef="#ctx0" brushRef="#br0" timeOffset="23000">100 3150,'24'0,"26"0,-25 0,0 0,-1 0,1 0,0 0,0 0,0 0,-2 0,2 0,0 0,0 0,0 0</inkml:trace>
  <inkml:trace contextRef="#ctx0" brushRef="#br0" timeOffset="23912">248 2952,'50'0,"-25"25,-25-1,48-24,2 25,-25 0,0-25,-1 25,1-25,0 0,0 0,-25 25,25-25,-1 0,1 25,-25-1,-25 1,25 0,-24 0,-1 0,25-1,-25 1,0 0,0-25</inkml:trace>
  <inkml:trace contextRef="#ctx0" brushRef="#br0" timeOffset="56569">1090 2555,'0'25,"25"0,-25-1,24-24,1 0,0 0,0 0,24 0,-24-24,-25-26,25-24,0 24,-25 25,49 0,-24-24,0 49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07T05:58:25.30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45,'25'0,"0"0,-1 0,25 0,-24 0,24 0,-24 0,0 0,0 0,0 0,-1 0,0 0,1 0,0 0,0-22,-1 22,-24-21,-24 21,-1 0,0 0,0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07T06:08:25.19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52,'25'0,"0"0,-1 0,2 0,-1 0,0 0,0 0,24 0,-24 0,26-26,-27 26,1 0,0 0,-25-26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03T06:22:11.33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219 0,'-25'24,"1"1,0-25,0 24,-1-24,1 25,-1-25,2 24,-2-24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07T06:14:32.59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25,'0'-25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07T06:14:11.22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07T06:14:28.9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25,'17'0,"-17"-25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07T06:19:21.2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0 270,'0'0,"0"25,0 0,25-25,-1 0,-24-25,25 25,-25-25,51 2,-51-27,25 25,-1-23,1 23,-25 0,25 1,1-1,-1 25,-1-25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08T06:53:44.2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1,'25'0,"0"0,0 0,24 0,26 0,-51 0,51 23,-1 1,-25-24,25 0,-24 23,-25-23,-1 0,1 0,0 0,0 0,0 0,-1 0,1 0,0 0,0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08T06:56:21.67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25,'0'-25,"24"25,1 0,0 0,1 0,-1 0,-1 0,1 0,0 0,26 25,-27-25,1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08T06:56:23.4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0,'25'21,"-25"-1,25-20,0 0,0 0,-1 0,1 0,0 0,-1 0,1 0,-1 0,1 0,0 0,0 0,0 0,-25-20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6-05T06:08:11.01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 1587,'0'-25,"25"25,0 0,-1 0,1 0,24 0,-24 0,-1 0,1 0,0 0,0 0,0 0,-1 0,1 0,-1 0,1 0,0 0,-1 0</inkml:trace>
  <inkml:trace contextRef="#ctx0" brushRef="#br0" timeOffset="5003">0 596,'25'0,"-25"-25,0 0,0 0,25 1,-25-1,25 25,-25-25,0 0,0 0,0 1,0-1,0-25,0 25,0-24,24 24,-24 0,0 0,25 1,-25-1,49 0,-49 0,0 0,0 1,25 24,-1 0,1 0,0 24,0 1,0-25,-25 25,0 0,0 0,24-25,-24 24,0 1,0 0,25-25,-25 25,0 0,0-1,0 1,0 0,0 0,0 0,0-1,0 1,0 0,0 0,0 0,24-25,-24 24,0 1</inkml:trace>
  <inkml:trace contextRef="#ctx0" brushRef="#br0" timeOffset="8547">148 298,'25'0,"24"0,1 0,24 0,-25 0,1 25,-26-25,1 0,0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6-05T06:08:13.48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 1730,'24'0,"1"0,0 0,0 0,0 0,-1 0,1 0,0 0,0 0,0 0,-2 0,2 0,0 0,0 0,0 0</inkml:trace>
  <inkml:trace contextRef="#ctx0" brushRef="#br0" timeOffset="7561">0 692,'0'-25,"0"1,0-1,0 0,25 0,-25 0,0 1,0-1,0 0,0 1,0-1,0 1,24 24,-24-25,0 0,0 0,25 25,-25-25,25 1,-25-1,25 25,-25-25,25 0,-25 0,0 2,24 23,1 0,0 23,0-23,-25 25,25 0,-25 0,0 0,0-1,0 1,0 0,0 0,0 0,0-1,0 1,0-1,0 1,0 0,0-1,23-24,-23 25,0 0,0 0,0 0,25-25,-25 24,0 1,0 0</inkml:trace>
  <inkml:trace contextRef="#ctx0" brushRef="#br0" timeOffset="9888">173 519,'25'0,"0"0,-50 0,0 0,1 0,-1 0,0 0</inkml:trace>
  <inkml:trace contextRef="#ctx0" brushRef="#br0" timeOffset="15184">1040 1706,'-25'0,"0"0,25-25,-25 25,0 0,25-24,-24 24,24-25,-25 25,1 0,24-25,-25 25,0 0,25-25,-24 25,-1 0,25-25,-25 25,25-24,0-1,0 0,-25 25,25-25,0 0,-25 25,25-24,0 0,0-1,0 0,-24 25</inkml:trace>
  <inkml:trace contextRef="#ctx0" brushRef="#br0" timeOffset="19297">619 1310,'-25'0,"0"-24,25-26,0 25,0 0,0 1,0-1,0 0,0 0,0 1,25 24,-25-24,0-1,0 0,0 0,0 0,25 25,0 0,-25-25,25 25,-1 0,1 0,-25-24,0-1,25 25,-25-25,25 25,0 0,-25-25,24 25,1 0,0-25,-1 2,1 23,-1 0,1 0,-25-25,25 25,0 0,0 0,-25-25,24 25,1 0,0 0,0 0,0 0,-1 0,1 0,0 0,0 0,0 0,-1 0,1 0,0 25,0 0,0-25,23 48,-23-48,25 25,-50 0,0 0,25-1,-1-24,-24 25,0 0,25-25,0 25,-25 0,25-25,-25 25,0-1,49 0,-49 1,0 0,0 0,0-1,25-24,-25 25,0 0,0 0,0 0,0-1,0 1,0 0,0 0,0-1,0 0,0 1,0 0,0 0,0 0,0-1,0 1,0 0,0 0,0 0,0-1,-25-24,25 25,0-1,-24-24,-1 0,25 25,-25-25,0 0,25 25,-25-25,1 0,24 24,-25-24,25 25,-25-25,0 0,0 0,2 0,-2 0,25 25,-25-25,0 0,0 0,0 0,1 0,-1 0,0-25,0 25,25-25,-25 25,1 0,24-24,-25 24,0 0,25-25,-25 25,25-25,-25 25,1 0</inkml:trace>
  <inkml:trace contextRef="#ctx0" brushRef="#br0" timeOffset="25232">1387 0,'-25'49,"0"-24,25 0,0 0,-25-25,1 25,24-2,-25 2,25 0,-25 0,0-25,25 25,-25-25,1 0,-1 0,0 0,25 24,-25-24,0 0,25 25,-24 0,-1-25,0 0,25 25,-25-25,0 0,1 0,-1 0,25-25,-24 25,24-25,0 0,0 1,0-1,0 0,0 0,0 0,0 2,0-2,0 0,0 0,24 25,1 0,-1 0,1 25,0 0,0-25,0 25,-1-25,-24 23,25-23,0 0,-25 25,25-25,-25 25,0 0,49-25,-24 25,-25-1,25-24,-25 25,25-25,-25 25,25-25,-25 25,0 0,0-1,0 1,24-25,1 0,0 0,0 0,0 0,0 0,-2-25,-23 1,25 24,-25-25,0 0,25 0,-25 0,0 1,0-1,0 0,-25 25,0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6-05T06:08:43.2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1811,'25'0,"-25"-25,25 25,0 0,23 0,-23 0,0 0,0 0,-1 0,1 0,0 0,-1 0,1 0,-1 0,1 0,0 0</inkml:trace>
  <inkml:trace contextRef="#ctx0" brushRef="#br0" timeOffset="1312">148 0,'0'75,"0"-26,0 1,0 24,0-24,0 0,0-26,0 51,0-50,0-1,0 1,25 0,-25 0,0 0,0-1,0 1,0 0,0 0</inkml:trace>
  <inkml:trace contextRef="#ctx0" brushRef="#br0" timeOffset="2345">222 149,'0'-25,"25"25,0-24,-1-1,1 0,-1 25,-24-25,25 25,0 0,0 0,0 0,-2 0,2 0,0 0,0 0,-25 25,0 0,0 0,0-1,-25-24,0 0,25 25,-25-25,2 0,23 25,-25-25,25 25,-25-25,0 25,0-1,1 1,-1-25,25 25,25-25,-1 0,1 0,0 0,0 0,0 0,-2 0,2 0,0 0,-25 25,0 0,0-1,0 1,0 0,0 0,0 0,-25-25,25 24,-25-24,2 0,-2 0,25 25,-25-25,0 0,0 0,1 0,-1 0,1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03T06:22:12.4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0 175,'0'-24,"0"-2,0 1,0 0,0 0,0 0,0 0,25 25,0 0,1 0,-2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6-05T06:08:50.1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 0,'-25'0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6-05T06:15:07.58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102 10,'25'24,"-1"-24,1 0,0 0,-1 0,1 0,24 0,-24 0,0 0,0 0,0 0,-1 0,1 0,0 0,0 0,0 0,-1 0,1 0,0 0,0 0,0 0,-2 0,2 0,0 0,0 0,0 0,-1 0,1 0,0 0,25 0,-26 0,1 0,0 0,0 0,0 0,-1 0,1 0,0 0,-1 0,1 0,-1 0,1 0,-25 25,25 0,0-25,-25 24,0 0,0 1,25-1,-25 1,24-25,-24 24,0 0,0 1,0-1,25 1,-25-1,0 0,0 1,0-1,0 1,0-1,0 1,0-1,0 0,0 1,0 0,0-1,0 0,-25-24,25 24,0 1,0 0,0-1,-24-24,24 24,-25-24,25 24,-25 1,0 0,25-1,-25-24,25 24,-24 0,-1-24,25 25,-24-25,-1 0,0 0,1 0,-1 0,0-25,-25 25,26 0,-51 0,50 0,-24 0,-1 0,25 0,2 0,-2 0,-25 0,25 0,1 0,24-24,-25 24,0-24,25 0,-25 24,0 0,1-25,-1 25,0-25,-25 1,50 0,-25 0,25-1,-24 25,-1 0,1 0,24-25,-25 25,25-24,0 0,-25 24,25-24,0-1,-24 0,24 1,-25 24,25-24,-25-1,25 1,0-1,0 1,0-1,-25 25,25-24,0 0,0-1,0 1,0-1,-25 25,25-24,0 0,0-1,-24 25,24-24,0-1,0 1,0 0,0-1,24 25,1 0,0 0,0 0,0 0</inkml:trace>
  <inkml:trace contextRef="#ctx0" brushRef="#br0" timeOffset="7535">1488 743,'25'0,"0"0,-1 0,0 0,1 0,0 0,0 0,-1 0,1 0,0 0,0 0,0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6-05T06:15:24.0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11190 25,'25'0,"-1"0,1 0,0 0,0 0,0 0,-1 0,1 0,0 0,0 0,0 0</inkml:trace>
  <inkml:trace contextRef="#ctx0" brushRef="#br0" timeOffset="1479">11115 0,'25'0,"0"0,0 0,0 0,-1 0,1 0,0 0,0 0,0 0</inkml:trace>
  <inkml:trace contextRef="#ctx0" brushRef="#br0" timeOffset="14743">11834 49,'0'-24,"25"24,-1 0,1 0,0 0,0 0,0 0,-1 0,1 0,0 0,0 0</inkml:trace>
  <inkml:trace contextRef="#ctx0" brushRef="#br0" timeOffset="22495">239 1311,'25'0,"0"0,0-24,24 24,-24 0,0 0,-1 0,0 0,1 0,0 0,0 0,0 0,-1 0,1 0,0 0,0 0,0-25,-1 25,1 0,0 0,0 0,0 0,-1 0,1-25,0 25,0 0,0 0,0 0,-1 0,1 0,0 0,0 0,0 0,-1 0,1 0,0 0,0 0,24 0,-24 0,0 0,-1 0,1 0,24 0,-24-25,0 25,0 0,-1 0,1 0,0 0,0 0,0 0,24 0,1 0,-1 0,1 0,24 0,1 0,-25 0,-26 0,26 0,-25 0,24 0,-24 0,-1 0,26 0,-26 0,26 0,-25 0,0 0,-1 0,26 25,-25-25,0 0,-1 0,1 0,0 0,0 0,0 0,-1 0,26 0,-25 0,49 0,-24 0,-1 0,-49 25,50-25,0 0,-1 0,-25 0,26 0,-25 0,49 0,-24 0,-26 0,1 0,0 0,25 25,-26-25,1 0,25 0,-25 0,24 24,-24-24,25 0,-26 0,51 24,-50-24,49 0,0 0,25 0,0 25,-49-25,-26 0,1 25,0-25,0 0,0 25,-1-1,1-24,0 25,0-25,-25 25,49 0,-24-25,0 25,0 24,0-24,24 0,-49 25,25-26,-25 0,25 1,0 0,-1 0,1-1,-25 26,25-25,-25 0,0-1,25 1,-25 25,24-50,-24 25,0-1,0 0,0 1,0 0,0 0,0-1,0 1,0 0,0 0,0 0,0-1,24 1,-24 0,25 0,-25 0,0-1,0 25,25-49,-25 25,0 0,0-1,0 1,0 0,0 0,0 0,0 0,0-1,0 1,0 0,0 0,0 0,0-1,0 0,0 1,0 0,0 0,0-1,-25-24,25 25,0 25,0-25,-25-1,25 1,0 0,-24-25,24 25,0 24,-24-25,-1-24,25 25,0 0,0 0,-25-25,0 0,25 24,-24-24,-1 0,0 0,0 0,0 0,1 0,-1 0,0 0,-49 0,49 0,-25 0,25 0,-24 0,24 0,0 0,0 0,1 0,-1 0,0 0,0 0,0 0,1 25,-1-25,0 0,0 0,0 0,1 0,0 0,24 25,-50-25,25 0,0 0,1 0,-1 0,0 0,0 0,0 0,1 0,-1 0,0 25,0-25,0 0,1 0,-1 0,0 0,0 0,0 0,-24 0,-26 0,51 0,-1 0,-25 0,25 0,-24 0,-1 0,26 0,0 0,-26 0,25 0,0 0,0 0,1 0,-26 0,0-25,26 25,-1 0,0 0,0 0,0 0,1 0,-1 0,0 0,0 0,0 0,25-25,-24 25,-1 0,-25 0,25 0,1 0,-1 0,0 0,0 0,0 0,1 0,-1 0,0 0,1 0,-25 0,24 0,0 0,-25 0,1 0,-26 0,50 0,1 0,-1 0,-25 0,25 0,1 0,-1 0,0 0,-25 0,26 0,-1 0,0 0,25-25,-25 25,0-24,-24 24,-1 0,1 0,0 0,-1 0,1-25,-1 25,25 0,1 0,-1 0,0 0,0 0,0 0,1 0,-1 0,0 0,0 0,0 0,0 0,1 0,-1 0,0 0,0 0,0 0,-24 0,24 0,0 0,0 0,1 0,-1 0,0 0,0 0,0-25,1 25,0 0,-1 0,0 0,0 0,-24-25,24 1,25 0,-25 24,0 0,1-25,-1 25,25-25,-25 0,0 0,25 1,0-1,-25 25,25-25,0 0,0 0,-24 1,24-1,0 0,0 0,0 1,0 0,0-1,-25 25,25-25,0 0,-25 0,25 1,0-1,0 0,0 0,0 0,0 0,0 1,0-1,0-25,0 26,0 0,0-1,0 0,0 0,0 0,0 1,0-1,0 0,0 0,0 0,0 1,0-1,0 0,0 0,0 1,0 0,0-1,0 0,0 0,0 0,0 1,0-1,25 0,-25 0,0 0,0 1,25 24,-25-25,0 0,0 0,24 1,-24 0,0-1,0 0,25 25,-25-25,0 0,0 0,25 25,-25-24,0-1,25 25,-25-25,0 0,0 0,0 1,25 24,-25-25,24 0,-24 0,25 25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08T07:00:35.2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54 0,'27'0,"0"0,-1 0,1 0,0 0,0 0,0 0,-1 0,1 0,-54 0,-26 0,26 0,-27 0,28 0,-1 0,0 0,0 0,0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08T07:00:03.47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0,'0'25,"25"-25,0 0,-1 0,1 0,0 0,0 0,0 0,-1 0,1 0,0 0,-1 0,1 0,-1-25</inkml:trace>
  <inkml:trace contextRef="#ctx0" brushRef="#br0" timeOffset="1520">1263 75,'25'0,"-1"0,0 0,1 0,0 0,0 0,-25-25,25 25,-1 0,-24-25,25 25,0 0,0 0,0 0</inkml:trace>
  <inkml:trace contextRef="#ctx0" brushRef="#br0" timeOffset="10801">1238 99,'0'-24,"25"24,0 0,-1 0,0 0,1 0,0 0,0 0,0 0,-1 0,1 0,0 0,-50 0,0 0,-24 0,24 0,0 0,0 0,1 0,0 0,-1 0,0 0,0 0,1 0,-1 0,0 0,0 0,0 0,50 0,0 0,25 0,-26 0,1 0,0 0,0 0,-1 0,0 0,1 0,-50 0,1-25</inkml:trace>
  <inkml:trace contextRef="#ctx0" brushRef="#br0" timeOffset="34689">1238 1066,'25'0,"0"0,-1 0,0 25,1-1,0-24,0 0,-50 0,0 0,0 0,1 0,0 0,-1 0,0 0,0 0,50 0,0 0,0 0,-1 0,0 0,1 0,0 0,0 0,0 0,-1 0,1 0,0 0,0 0,-25-24,-25 24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08T07:02:37.49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69 0,'-14'0,"14"25,0 0,0 0,0-1,0 1,0 0,0 25,-14-25,14-1,0 1,0 0,-14 0,14 0,0-1,0 1,0 0,0 0,0 0,0-1,0 1,0 0,0 0,0 0,0-1,0 1,0 0,0 0,0 0,0-1,0 0,0 1,0 0,0 0,0-1,0 1,0 0,0 0,0 0,0-1,0 26,0-25,0 24,0-24,0 0,0 0,0 0,0 0,0-1,0 1,0 0,0 0,0 0,0-1,0 1,0 0,0 0,0 0,0-1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07T03:41:21.7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250 24,'0'-24,"24"24,0 0,1 0,0 0,0 0,-1 0,1 0,0 0,0 0</inkml:trace>
  <inkml:trace contextRef="#ctx0" brushRef="#br0" timeOffset="19068">397 198,'0'25,"0"0,-24-1,24 1,-25-25,25 25,-25 25,25-26,-25-24,1 0,0 0,-1 0,0 0,0 0,0 0,-24 0,24 0,-25 0,50-24,-24 24,24-25,0 0,0 0,0 0,0 1,0-1,24 0,1 0,-25 0,25 25,0 0,24 0,-49 50,25-25,-25 0,0-1,0 1,0 0,0 25,0-26,0 1,0 0,0 0,0 0,0-1,25 1,-25 0,25-25,-25 25,25-25,-1 0,0 0,1-25,0 0,-25 0,0 1</inkml:trace>
  <inkml:trace contextRef="#ctx0" brushRef="#br0" timeOffset="21303">546 471,'0'25,"0"-1,0 1,0 0,0 0,0 0,0-1,0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07T03:41:23.80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102 0,'-25'0,"50"0,0 0,0 0,-1 0,1 0,-1 0,1 0,0 0,0 0,0 0,-1 0,1 0,0 0,0 0,0 0,-2 0,2 0,0 0,0 0,0 0</inkml:trace>
  <inkml:trace contextRef="#ctx0" brushRef="#br0" timeOffset="21616">621 173,'0'26,"-25"-1,-24 24,49-24,-25 0,0-25,0 25,2 0,-27-25,25 24,0-24,-24 25,24-25,0 0,0 0,1 0,-1 0,1 0,-1 0,0 0,-24-49,24 24,25-25,-25 50,25-25,0 1,0-1,0 0,25-1,0 26,-1 0,1 0,0 0,0 0,-1 0,1 0,-1 26,-24-1,0 0,25-1,-25 1,25 0,0 0,-25 0,0-1,25 1,-1 0,1 0,0-25,0 0,-25 25,25-25,-25 24,23-24,2 25,-50-25,-23 0,23 0</inkml:trace>
  <inkml:trace contextRef="#ctx0" brushRef="#br0" timeOffset="24351">621 546,'25'0,"0"0,0 0,-25 25,0 1,0-1,0-1,0 1,-25-25,25 25,-25-25,0 25,25 0,-25-25,1 25,48-25,1 0,0 0,0 0,0 0,-1 0,1 0,0 0,-1 0,1 0,-1 0,1 0,0 0,0 0,0 0,-50 0,0-25,-25-25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07T03:41:51.38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0,'25'0,"0"0,0 0,0 0,-1 0,1 0,1 0,-1 0,0 0,-1 0,1 0,0 0,0 0,0 0,-1 0,1 0,0 0,0 0,0 0,-1 0,2 0,-1 0</inkml:trace>
  <inkml:trace contextRef="#ctx0" brushRef="#br0" timeOffset="1172">473 297,'24'0,"-24"25,0-1,0 1,0-1,0 1,0 0,0-1,26 1,-26 0,25 0,-25 0,0-1,0 1,0-1,0 1,25 0,-25 0,0-1,0 1</inkml:trace>
  <inkml:trace contextRef="#ctx0" brushRef="#br0" timeOffset="2079">523 445,'-26'-25,"26"0,0 1,0-1,26-24,-1 49,0-25,0 25,-1 0,1 0,0 0,0 0,-25 25,0 0,-25-1,0-24,0 25,1-25,-1 0,0 24,0 1,50-25,0 0,0 0,-1 0,1 0,0 0,0 0,0 0,-1 0,-24 25,25-25,-25 24,0 1,0 0,0 0,-25-25,1 0,-1 25,0-25,0 0,0 0</inkml:trace>
  <inkml:trace contextRef="#ctx0" brushRef="#br0" timeOffset="5002">996 445,'-25'0,"25"49,25-24,-25 0,0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07T03:41:57.5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0,'25'0,"-1"0,1 0,0 0,25 0,-25 0,0 0,0 0,0 0,0 0,-1 0,1 0,0 0</inkml:trace>
  <inkml:trace contextRef="#ctx0" brushRef="#br0" timeOffset="876">0 300,'25'50,"-1"-25,-24 25,25 0,-25-25,0 0,0 25,25 0,-25 1,0-27,0 1,25 26,0-26,-25-1,0 1,0 0,0 1,0-1,25-1,-25-48</inkml:trace>
  <inkml:trace contextRef="#ctx0" brushRef="#br0" timeOffset="2079">149 375,'25'0,"0"0,0-25,0 25,0 0,-1 0,-24 25,0 0,0 0,-24-25,-1 25,0 0,50-25,0 0,-1 0,1 0,0 0,0 25,0 0,0 0,-25 0,0 0,0 0,-25-25,25 26,-25-26,0 0,0 0,0 0,1 25,-1-25,0 0,0 0,0 24,0-24</inkml:trace>
  <inkml:trace contextRef="#ctx0" brushRef="#br0" timeOffset="4595">597 625,'25'0,"0"0,0 0,-1 0,1 0,-25 26,0-1,0-1,0 1,0 0,-25-25,1 0,-1 0,0 0,0 26,50-26,0 0,0 0,-1 0,1 0,0 0,1 0,-1 0,-1 0,1 0,0 0,0 0,0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03T06:22:02.97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1145,'24'49,"-24"-24,25-25,0 25,-25 24,0-24,25 26,0-1,-25-1,23 1,2-25,0 49,-25-49,25 25,0-25,-25 25,24-25,-24-1,0-73</inkml:trace>
  <inkml:trace contextRef="#ctx0" brushRef="#br0" timeOffset="823">147 995,'25'0,"0"-25,0 25,0 0,-1 0,26 0,-25 25,24-25,-49 25,24-25,-24 24,25 2,0-1,-25 0,25 0,-1-1,1 26,-25-25,50 0,-25 24,-1-49,-24 25,25-25,-25 26,0-1,0 0,24-1,-48-24</inkml:trace>
  <inkml:trace contextRef="#ctx0" brushRef="#br0" timeOffset="1992">271 1592,'25'-25,"0"1,0-1,0 25,-25-25,24-25,-24 26,24-1,1 25,-25-25</inkml:trace>
  <inkml:trace contextRef="#ctx0" brushRef="#br0" timeOffset="2935">840 995,'25'0,"0"-25,-1 25,25-50,-24 26,24-1,-24 0,0 0,25 0,-26 1,26-27,-1 26,-25 0,26 1,-25-1,0 0,-50 25</inkml:trace>
  <inkml:trace contextRef="#ctx0" brushRef="#br0" timeOffset="3607">1161 572,'25'0,"0"0,-1 0,1 0,-1 0,1 0,0 0,0 0,0 0,-1 0,1 0,-25-25,25 25,-25 25,0 25,0-25,-25 24,25-24,-25 0,25 1,0-2,-49-24,24-24,0-2,25 1</inkml:trace>
  <inkml:trace contextRef="#ctx0" brushRef="#br0" timeOffset="4767">1655 0,'-24'0,"-1"24,25 1,0 0,0 0,0 0,0-1,25 2,-25-1,24 0,-24 0,0-1,0 1,25 0,0-25,0 25,-25 0,24-25,0 0,-24 25,25-25,0 0,0-25,-25 0,25 0,-25 0,0 0,0 1,-25 24</inkml:trace>
  <inkml:trace contextRef="#ctx0" brushRef="#br0" timeOffset="6055">1655 323,'25'-25,"0"25,-25-25,0 1,25-1,-25 0,0 0,0-1,0 2,24 24,-24-25,24 25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08T07:14:59.08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20,'25'0,"-2"0,27 0,-26 0,1 0,0 0,-2 0,2 0,0 0,-1 0,1-20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08T07:15:00.48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7,'25'0,"0"0,0 0,-1 0,1 0,0 0,0 0,-1 0,0 0,1 0,0 0,0 0,0 0,0 0,-1 0,1 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08T07:15:07.6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0,'24'0,"1"0,0 0,0 0,-1 0,0 0,1 0,0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08T07:15:09.8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0,'23'0,"-23"25,0 0,22 0,-22-1,0 1,0-1,0 1,0 0,0 0,0-1,0 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06T18:31:15.0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25,'25'-25,"0"25,-1 0,1 0,0 0,25 0,-26 0,1 0,26 0,-1 0,-1 0,-24 0,0 0,0 0,-1 0,1 0,25 0,-25 0,-1 0,1 0,0 0,0 0,0 0,-1 0,26 0,-24 0,-1 0,-1 0,1 0,0 0,0 0,0 0,-1 0,1 0,0 0,0 0</inkml:trace>
  <inkml:trace contextRef="#ctx0" brushRef="#br0" timeOffset="3720">796 199,'-26'0,"1"0,0 49,1-24,24 0,0 1,-25-2,0 1,25 0,0 0,-25-25,25 25,0 0,-25-1,25 1,-24-25,24 25,-25-25,0 25,0 0,0-1,1-24,-1 0,25-24,0-1,-25 0,0-25,25 26,0-1,-25 0,25 0,0 0,0 0,0 1,0-2,0 1,0 0,25 25,0 0,0 0,0 0,-1 0,1 0,0 0,0 0,0 25,-1 0,1-25,-25 26,25-26,0 49,-25-24,25 0,-25 0,24-25,-24 25,25-1,0 1,1 0,-1-25,-1 0,1 0,-25-25,0 0,0 1,0-1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06T18:31:17.0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0,'25'0,"0"0,0 0,0 0,-1 0,1 0,25 0,-1 0,-23 0,-1 0,0 0,24 0,-24 0,0 0,0 0,0 0,24 0,-24 0,0 0,0 0,0 0,-1 0,1 0,0 0,0 0,0 0,-1 0,2 0,-1 0,0 0,0 0,24 0,-24 0,0 0,0 0,-1 0,1 0</inkml:trace>
  <inkml:trace contextRef="#ctx0" brushRef="#br0" timeOffset="4642">622 248,'0'25,"-25"0,25 24,0-24,-25 0,0 0,25 0,0 0,-25-1,25 1,0 0,-25 0,1 0,-1-1,0 1,0-25,0 0,1 0,-1-25,0 1,25-1,-25 25,-1-25,26 0,0 0,0 1,0-1,0 0,0 0,0 0,0 0,0 1,0-1,26 0,-1 25,25 25,-26 0,1-1,0 1,-25 0,25-25,-25 25,25-25,-25 25,24 0,-24-1,25 1,-25 0,25 25,0-50,-25 24,25 1,0 0,-25 0,24-25,1 0,0 0,0 0,-25-25,0 0,-50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06T18:31:35.9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24 122,'25'0,"-25"24,-49 1</inkml:trace>
  <inkml:trace contextRef="#ctx0" brushRef="#br0" timeOffset="5251">2083 0,'25'0,"-25"25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06T18:32:07.36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48,'25'0,"0"0,0-24,0 24,-1 0,1 0,0 0,-1 0,1 0,-1 0,1 0,0 0,0 0,0-24,-1 24,1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06T18:31:26.5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198 5,'0'25,"24"-50,0 25,0 0,-1 0,2 0,-1 0,0 0,0 0,-1 0,2 0,-1 0,0 0,0 0,1 0,-2 0,1 0,0 0,0 0,1 0,-2 0,25 0,-24 0,1 0,-2 0,1 0,-24 25,0 0,24 0,-24-1,0 0,0 1,25 25,-25-25,0-1,0 0,24-24,-24 25,0 0,0 0,0-1,0 1,0 0,0-1,0 1,0-1,0 1,0 0,0 0,0 0,0-1,0 0,0 1,0 0,0 0,0 0,0-2,0 2,0 0,0 0,0 0,0-1,0 1,0-1,0 1,0 0,0-1,0 1,-24 0,24 0,0-1,0 0,-25 1,25 0,-24 0,0-25,24 25,-23-25,23 24,-25-24,1 0,0 24,0-24,1 0,-26 0,25 0,0 25,1-25,-2 0,1 0,0 0,0 25,-1-25,2 0,-25 0,24 25,-1-25,2 0,-1 0,0 0,0 0,-1 0,25-25,-23-25,23 26,0 0,-24 24,24-25,-24 0,24 0,0 0,0 1,0 0,-25-1,25 0,-24-24,24 24,-23 0,23 1,0-1,0 1,-24-1,24 0,0 0,0 0,0 2,0-2,0 0,0 0,0 0,0 1,0 0,0-26,24 25,-24 0,0 1,0-1,23 25,-23-24,0-1,24 25,-24-25,25 1,-25-26,24 25,-24 1,24 24,-1-24,-23-1,25 0,-25 0,24 0,0 1,-24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06T18:31:33.43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0 419,'0'25,"0"-50,24 0,-24-24,0 25,25-1,-25 0,0 1,25-1,-25 0,0 0,0 0,25-23,-25 23,25 0,0 0,-25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04T04:51:40.46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0,'25'0,"0"0,0 0,-2 0,2 0,0 0,0 0,0 0,-1 0,0 0,1 0,0 0,0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06T18:31:34.7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0,'0'25,"25"0,0 0,-25-1,0 26,24-25,1 24,-25 1,0-25,0 25,25-26,-25 1,0 0,0 0,25 0,0-1,-25 1,0 0,-25-50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06T18:31:36.51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0 150,'24'0,"25"0,-49-26,25 1,0 25,-25-25,24 25,-24-25,24 1,-24-1,25 25,0 0,0 0,23 0,-48 25,0-1,0 1,0 0,0 26,0-27,0 1,0 25,0-25,-25-1,2 26,-2-50,0 0,0 0,1 25,73-25,-24-25,0 25,-2 0,2 0,0 0,0 0,0 0,-2 0,2 0,-25 25,0 0,0-1,0 2,0-1,0 0,0 0,-25 0,-48-25,48 24,0-24,2 0,-2 0,0 0,0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06T18:31:38.96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0,'25'0,"-1"0,-24 25,0 0,26 0,-26 1,0-2,25 1,-25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06T18:31:40.21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0,'0'0,"24"25,2 0,-1-1,-25 1,25 0,0 0,-25 0,0-1,25 26,0-26,-25 25,0-24,25 0,0 25,1-25,-26-1,24 1,-48-25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06T18:31:41.79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0 297,'0'-25,"0"0,0 0,0 0,0 1,0-1,0 1,0-1,0 0,24 1,-24-1,25 0,-1 25,0 0,0 0,0 0,0 25,0-25,-24 25,0-1,0 1,0 0,0-1,0 1,0-1,0 1,0 0,0 0,-24 24,0-24,0-25,48 0,0 0,0 0,1 0,-2 0,1 0,1 0,-1 0,0 25,-24 0,0 0,0-2,0 2,0 0,0 0,0 0,0-1,-24-24,0 0,-1 0,1 0,1 0,-2 0,1 0,-24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06T18:31:44.3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29,'24'0,"1"0,0 0,0 0,-25-24,25 24,-1 0,1 0,25 24,-50 0,0 1,0 0,0-1,0 1,0-2,0 27,0-26,-25-24,25 25,0-1,0 0,-25-24,0 25,75-25,-25 0,0 0,0-25,-1 25,-24-24,25 24,0 0,0 0,-25-24,25 24,-1-25,1 25,0-24,-50 24,0 0,-49 0,-25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06T18:31:47.81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50 0,'24'0,"-24"25,25 0,0-1,0 26,-25-25,0 0,0-1,0 1,0 0,25 0,-1-25,-24 25,-24-25,-26-25,25-25,-24 1,-1-1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06T18:31:51.2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22,'0'22,"24"-22,1 0,0 0,26 0,-27 0,1 0,0-22,0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06T18:31:52.29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50 0,'-25'0,"0"50,25-26,0 1,0-1,0 1,0 0,0-1,0 26,0-25,25 0,-25-2,25 2,-1 0,1 0,0-25,-25 25,25-25,0 0,-1 0,0 0,26 0,-25 0,-1-25,26 0,-25 0,-25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06T18:31:54.2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0 147,'50'0,"-25"0,-1 0,25-24,-49-1,25 25,-25-24,25 24,-1 0,1 0,-25-25,25 0,-25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04T04:51:49.16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0,'25'0,"-1"0,1 0,0 0,0 0,0 0,-2 0,2 0,0 0,0 0,0 0,-1 0,1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06T18:31:56.5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149 21,'-24'-26,"-27"26,1 26,26-26,24 27,0-1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06T18:43:09.47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0,'25'0,"0"0,0 0,0 0,-1 0,1 0,0 0,0 0,0 0</inkml:trace>
  <inkml:trace contextRef="#ctx0" brushRef="#br0" timeOffset="876">100 199,'24'0,"1"0,0 0,0 0,-50 0,0 0,0 0,1 0,-1 0,0 24,0-24,0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06T18:43:26.3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348 0,'-49'25,"-1"-1,25-24,-24 24,24-24,-25 25,25-25,1 0,-1 0,25 25,0 0,0-1,25 1,-25-1,24-24,1 25,0 0,-25 24,25-49,0 24,-25 1,24 0,-24 0,0-1,0 0,0 1,0 0,-24 24,24-24,-25-1,0 1,-25 24,26-24,-1-25,0 0,25-49,25 24,0 25,-1 0,-24 49,25 0,-25-24,0 0,0-1,0 25,0-24,0 0,0-1,0 1,0 0,0-1,0 1,0-1,0 1,25 0,0-25,-25 24,0 1,25-1,-1-24,1 0,0 0,0 0,0 0,-1 0,1-24,0 24,-25-25,-50-24</inkml:trace>
  <inkml:trace contextRef="#ctx0" brushRef="#br0" timeOffset="15161">620 566,'25'0,"0"0,-1 0,1 0,0 0,0 0,0 0,-25-24,24 24,-24-25,0 0,0 0,-49 1,-1 24,1-24,-1-1,25 25,25 25,0-1,0 0,0 1,0 0,0 0,0-1,0 1,0-1,0 1,0 0,0-1,25-24,0 25,0-1,-1-24,1 25,0-25,0 0,0 0,-1 0,1 0,0 0,0 0,25-25,-100 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06T18:43:44.2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68 0,'0'24,"0"1,0 0,0 1,0-1,0 24,0-24,0 0,-23 1,1-2,22 1,-23-25,23-25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06T18:43:45.2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222 770,'0'-49,"-24"49,24-25,-25 0,1 25,-1 0,0 0,0 0,1 25,-1-25,0 25,25 0,0-1,0 1,0 0,0 0,0 0,0-2,25 2,-25 0,25 0,-1-25,1 25,0-25,0 0,-1 0,1-25,-25 0,0 0,0 0,0 2,0-2,0 0,24 0,-24 0,0 1,0-1,0 0,0 0,0 0,0 1,0-26,0 25,0-23,0 23,0 0,0 0,0 0,0 50,0 50,0-27,0-23,0 0,0 24,0-24,0 0,0 0,0 0,25 24,-25-24,25 0,-25 0,25-2,-25 2,25 0,-1-25,1 0,0 0,0 0,0 0,-1 0,1 0,-99 0,49-25</inkml:trace>
  <inkml:trace contextRef="#ctx0" brushRef="#br0" timeOffset="3001">717 3,'25'0,"0"0,0 0,0 0,-1 25,-24 0,0 0,0 0,0-1,0 1,0-1,0 1,0 0,0-1,0 1,0 0,0 0,0 0,0-1,0 1,0 0,0 0,0 0,0 0,24-2,-24 2,25-25,0 0,0 0,-1 0,1-25,-25 2,0-2,0 0,0 0,0 0,0 50,0 0,0 0,0 0,0-2,0 2,0 0,0 0,0 0,0 49,0-24,0-26,0 1,0 25,0-2,0-23,0 0,0 25,0-1,0-24,25 25,-25-26,0 26,0-1,0-25,0 1,0 0,0 0,0 0,-25-25,0 0,1 0,-1 0,-49 24,50-24,-51 0,-49 0,50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06T18:43:50.95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0,'26'0,"0"0,0 0,1 0,26 0,-2 0,2 0,-26 0,25 0,0 0,-25 0</inkml:trace>
  <inkml:trace contextRef="#ctx0" brushRef="#br0" timeOffset="1125">78 269,'27'0,"-1"0,1 0,24 0,-24 0,26 0,-28 0,2 0,-1 0,0 0,1 0,-2 0,-50-25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06T18:43:52.97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253 197,'0'0,"-25"0,0-49,0 24,0 1,1-1,-1 25,1-25,-1 25,0 50,1-26,24 1,0-1,0 1,0 0,0 0,0 0,0-1,0 1,0-1,24 1,1 0,-25-1,25-24,-25 25,24-25,-24 25,25-25,-1 25,-24 0,0-2,0 27,0-25,0 0,0-1,0 26,-24-25,-1-1,1-24,24 25,-25-25,25-25,25 25,-1 0,1 0,-25 49,24 1,-24-25,25 24,-25-24,0 24,0-24,25 24,-25 1,0-25,0-2,0 2,0 25,25-25,0-25,-1 0,0 0,1 0,0 0,0 0,-25-50,-25 0,-25-48</inkml:trace>
  <inkml:trace contextRef="#ctx0" brushRef="#br0" timeOffset="1829">845 222,'-25'0,"-24"0,-1 0,25 0,-23 0,23 0,-25 0,25 0,0 0,1 0,24 25,0 0,0-1,0 1,0-1,0 1,24 0,-24-1,0 1,0 0,25 0,-25 0,25-2,0 2,-25 0,0 0,0 0,25-1,0 26,-25-25,23-1,-23 1,0-1,0 1,25 25,-25-25,0-1,0 1,0-1,-25-24</inkml:trace>
  <inkml:trace contextRef="#ctx0" brushRef="#br0" timeOffset="3454">548 741,'0'-25,"0"0,25 25,0 0,0-25,0 25,23 0,-23 0,0-24,0 24,-1 0,-48-25</inkml:trace>
  <inkml:trace contextRef="#ctx0" brushRef="#br0" timeOffset="4860">1116 0,'25'0,"-1"0,1 0,0 0,-25 25,0-1,0 1,0 0,0-1,0 1,0-1,0 1,0 0,0 0,0 0,0-1,0 1,0-1,0 1,24-25,-24 49,25-49,-1 0,1 0,0 0,0 0,0 0,-1 0,-24-24,24-26,-24 75,0 0,0-1,0 1,0 0,0 0,0 0,0 23,25 27,-25-51,0 26,25-25,0-25,-25 24,0 1,0-1,0 1,0 0,0 0,-25 0,0-25,25 24,-25-24,1 0,0 0,-1 25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17T06:22:23.3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97,'0'24,"0"24,0-23,0-1,0-1,0 2,0-1,0 0,0 1,0-1,25-24,0 0,-1 0,1 0,-1 0,1 0,0 0,-50-24</inkml:trace>
  <inkml:trace contextRef="#ctx0" brushRef="#br0" timeOffset="1092">50 290,'24'0,"1"0,-1 0,1 0</inkml:trace>
  <inkml:trace contextRef="#ctx0" brushRef="#br0" timeOffset="1948">0 145,'25'0,"0"0,-1 0,1 0</inkml:trace>
  <inkml:trace contextRef="#ctx0" brushRef="#br0" timeOffset="2948">173 0,'24'0,"-24"49,0-25,0 0,0 0,0 0,0 0,0 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17T06:22:51.00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0 144,'0'49,"50"-49,-50 24,24-24,26 0,-25-24,1 24,-2-49,-24 26,50-2,-50 1,25 0,0-24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17T06:22:51.8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0 173,'25'0,"-25"25,25-25,0 25,-1-25,1 0,0-25,-25 0,50 0,-26 25,1-49,0 24,-25 0,50 25,-26 0,-24-25,0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04T04:51:51.47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0,'25'0,"-1"0,1 0,1 0,-1 0,0 0,0 0,-1 0,1 0,1 0,24 0,-50 24,24-24,1 0,0 0,1 0,-26 24,25-24,-1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17T06:23:04.16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0,'27'0,"1"0,-2 0,29 0,-28 0,0 0,-1 0,2 0,-1 0,-54 0,-1 0,2 25,-1-25,0 0,-1 0,1 0,1 0,-2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17T06:24:39.6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0,'25'0,"0"0,0 0,-1 0,1 0,0 0,-50 0,0 0,1 0,-1 0,0 0,50 0,0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17T06:24:54.9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0,'25'0,"-1"0,0 0,0 0,1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17T06:24:55.9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52,'0'-26,"25"26,-1 0,0 0,1 0,0 0,0 0,-1 0,0 0,1 0,0-26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12T04:19:54.7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12T04:41:06.36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0,'0'26,"0"-1,0 1,0-1,0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12T04:44:05.1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0,'0'25,"24"-25,1 0,0 0,0 0,0 0,-1 0,1 0,0 0,0 0,0 0,0 0,-1 0,1 0,0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14T06:04:28.7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906 98,'-24'0,"-1"0,0 0,2 0,-2 0,0 0,1 0,-25 0,25 0,-26 0,26 0,-1 0,1 0,-1 0,-24 0,24 0,2 0,-2 0,0 0,1 0,-1 0,1 25,0-25,-26 24,50 1,-24-25,24 25,-24-25,24 24,0 0,0 1,0 0,-25-25,25 25,0-2,0 2,0 0,0 0,0-1,0 0,0 25,0-24,25 0,-25-1,24 0,0-24,-24 50,25-50,-25 25,25-25,-1 23,0 2,-24 0,25-25,-1 25,1-25,0 24,23 0,-23-24,-1 0,1 0,-1 0,1 0,-1 0,1 0,0 0,-1 0,0 0,1-24,24 24,-24-24,-25-1,23 25,-23-25,25 25,0-25,-25 2,24-2,1 0,-25 0,0 1,0 0,0-1,0 0,0 1,0-1,0 1,0 0,0-1,0 0,0 0,0 2,0-27,0 25,0 1,-25 0,1-1,-26 0,50 1,-23 24,-2-25,-24 1,24 24,-23-25,-2 1,26 24,-1 0,1 0,-1 0,1 0,-1 0,0 0,2 0,-2 0,0 0,1 0,-1 0,1 0,0 24,-1-24,0 0,1 25,0-25,24 24,-25-24,25 25,-25-25,1 24,24 26,-49-50,49 24,0 0,0 1,0 0,0 0,0-2,-24 2,24 0,0 0,0-1,0 0,0 1,0 24,0 0,24-25,0-24,-24 25,25 0,-1 0,1-2,24-23,-25 0,1 25,0 0,-1-25,0 0,1 0,-1 25,1-25,23 0,-23 0,0 0,-1 0,1 24,-1 0,1-24,-1 0,1 0,0 0,-1 0,0 0,1 0,24 0,-49-24,25 0,-25-1,23 25,2-25,-25 0,25-23,-25 23,0 0,0 1,0 0,0-1,0 0,0 1,0-1,0 1,0 0,0-1,0 0,0-23,0 23,0 0,0 0,0-23</inkml:trace>
  <inkml:trace contextRef="#ctx0" brushRef="#br0" timeOffset="18944">882 0,'-25'0,"0"25,2-1,-2 1,0-1,-48 1,49-1,-26 1,1 24,25-49,-1 24,-24 1,24 0,2 0,-27-25,26 48,-25-23,25 0,-26-25,50 24,-48 0,23 1,25-1,-49 1,0 0</inkml:trace>
  <inkml:trace contextRef="#ctx0" brushRef="#br0" timeOffset="19848">0 0,'25'0,"-25"25,24-1,0 1,1-1,24 1,-24-1,-1 26,25-26,-24 25,23 1,1-27,1 27,-2-25,-23 23,24-23,0-1,-25 1,1-25,24 49,-25-25,25 1,-24 0,0-25,-2 25,27-2,-1 2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14T05:58:06.01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0,'25'0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14T05:58:46.0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18998 0,'25'0</inkml:trace>
  <inkml:trace contextRef="#ctx0" brushRef="#br1" timeOffset="89248">719 1340</inkml:trace>
  <inkml:trace contextRef="#ctx0" brushRef="#br1" timeOffset="91961">0 819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04T04:51:54.0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0,'25'0,"0"0,23 0,-23 0,0 0,0 0,-1 0,1 0,-1 0,1 0,0 0,0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14T06:08:13.77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1190 0</inkml:trace>
  <inkml:trace contextRef="#ctx0" brushRef="#br0" timeOffset="3431">0 1044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15T06:41:14.8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 0,'-25'0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15T06:40:47.48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20,'25'0,"0"0,0 0,0 0,1 0,-1 0,0 0,0 0,0 0,1 0,-1 0,-25-20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14T06:19:28.68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14T06:20:06.8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14T06:19:15.26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14T06:19:07.98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50 175,'-25'0,"0"-25</inkml:trace>
  <inkml:trace contextRef="#ctx0" brushRef="#br0" timeOffset="1704">3747 0,'0'25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16T04:29:47.18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28T05:56:34.39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28T06:18:14.89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0 621</inkml:trace>
  <inkml:trace contextRef="#ctx0" brushRef="#br0" timeOffset="1009">2310 0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07T05:53:01.0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0 173,'50'25,"-26"-25,1 0,0 0,0 0,24 0,1 0,-25 0,0 0,-1 0,1 0,-1 0,1 0</inkml:trace>
  <inkml:trace contextRef="#ctx0" brushRef="#br0" timeOffset="712">298 0,'0'24,"24"1,-24 0,49 0,-24-25,-25 25,49-1,1 51,0-26,-26-24,1 26,25-51,-25 49,-1-49,1 25,-50-25,1 25,-1-25,0 0,25 25,-25-25,0 25,1-25,24 49,-75-24,50 0,1 0,24-1,-25-24,25-49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16T04:23:58.61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16T04:19:32.1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 6028,'-25'0</inkml:trace>
  <inkml:trace contextRef="#ctx0" brushRef="#br0" timeOffset="451086">7518 0</inkml:trace>
  <inkml:trace contextRef="#ctx0" brushRef="#br0" timeOffset="452092">7593 1563</inkml:trace>
  <inkml:trace contextRef="#ctx0" brushRef="#br0" timeOffset="453100">7568 6177,'25'0</inkml:trace>
  <inkml:trace contextRef="#ctx0" brushRef="#br0" timeOffset="453924">7543 3026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28T05:47:51.51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28T05:52:06.0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0 290,'25'-24,"-1"24,1 0,0 24,0 1,0-25,0 0,-1 0,1-25,0-24,-25 25,73-25,-48 0,25 1,-1 23,-24 1,0-1,-25 50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28T05:52:07.18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95,'25'0,"0"0,-1 0,52 0,-51 0,24-24,1 0,-24 24,-2-24,26 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28T05:45:10.77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28T05:50:26.6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0,'0'0,"0"25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28T05:50:24.7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0,'0'0,"0"24,0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28T05:50:25.2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0,'0'0,"0"26,0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0-09-16T04:53:38.48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0 841</inkml:trace>
  <inkml:trace contextRef="#ctx0" brushRef="#br0" timeOffset="5040">1710 0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8160F-0FA6-4952-A132-F019C210B465}" type="datetimeFigureOut">
              <a:rPr lang="en-US" smtClean="0"/>
              <a:pPr/>
              <a:t>1/12/2022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B707C3-155A-46F2-92AA-83CC6F48E6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56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707C3-155A-46F2-92AA-83CC6F48E667}" type="slidenum">
              <a:rPr lang="en-US" smtClean="0"/>
              <a:pPr/>
              <a:t>90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707C3-155A-46F2-92AA-83CC6F48E667}" type="slidenum">
              <a:rPr lang="en-US" smtClean="0"/>
              <a:pPr/>
              <a:t>117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CECED5-C8EB-4CAB-821E-C6E86FCD1C51}" type="slidenum">
              <a:rPr lang="en-US" smtClean="0"/>
              <a:pPr/>
              <a:t>163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99E06-CDB5-4FFB-A8C2-2CDC650D335F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16054-27B8-4AFE-8AE8-7C59DFD9EB8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2AF3C-F296-4046-96BF-A0D6A16B6FF4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302078" y="1"/>
            <a:ext cx="841921" cy="7857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071D9-F635-4580-BA4B-C77D6B9C74C2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394B5-BD6F-4380-961C-45206D43515F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A7A15-843C-492A-81D5-42BFAE29654E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254EF-904A-4F54-95D1-1143A47FC8E9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A0B30-C777-411F-BF88-F1C93E06B2C4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77C55-7FE8-4CD8-B918-F875AB9B5A61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FF408-18B2-468F-8128-B51046BB599E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7CCB1-69BC-4014-A686-3643C855D6CC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14388D-2973-4F3B-B488-8F3B98BF3CF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emf"/><Relationship Id="rId3" Type="http://schemas.openxmlformats.org/officeDocument/2006/relationships/customXml" Target="../ink/ink77.xml"/><Relationship Id="rId7" Type="http://schemas.openxmlformats.org/officeDocument/2006/relationships/customXml" Target="../ink/ink79.xm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emf"/><Relationship Id="rId5" Type="http://schemas.openxmlformats.org/officeDocument/2006/relationships/customXml" Target="../ink/ink78.xml"/><Relationship Id="rId4" Type="http://schemas.openxmlformats.org/officeDocument/2006/relationships/image" Target="../media/image156.e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customXml" Target="../ink/ink80.xm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customXml" Target="../ink/ink81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emf"/><Relationship Id="rId5" Type="http://schemas.openxmlformats.org/officeDocument/2006/relationships/customXml" Target="../ink/ink82.xml"/><Relationship Id="rId4" Type="http://schemas.openxmlformats.org/officeDocument/2006/relationships/image" Target="../media/image162.emf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customXml" Target="../ink/ink86.xml"/><Relationship Id="rId3" Type="http://schemas.openxmlformats.org/officeDocument/2006/relationships/image" Target="../media/image48.emf"/><Relationship Id="rId7" Type="http://schemas.openxmlformats.org/officeDocument/2006/relationships/image" Target="../media/image165.emf"/><Relationship Id="rId2" Type="http://schemas.openxmlformats.org/officeDocument/2006/relationships/customXml" Target="../ink/ink8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5.xml"/><Relationship Id="rId5" Type="http://schemas.openxmlformats.org/officeDocument/2006/relationships/image" Target="../media/image164.emf"/><Relationship Id="rId4" Type="http://schemas.openxmlformats.org/officeDocument/2006/relationships/customXml" Target="../ink/ink84.xml"/><Relationship Id="rId9" Type="http://schemas.openxmlformats.org/officeDocument/2006/relationships/image" Target="../media/image166.emf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emf"/><Relationship Id="rId3" Type="http://schemas.openxmlformats.org/officeDocument/2006/relationships/image" Target="../media/image89.png"/><Relationship Id="rId7" Type="http://schemas.openxmlformats.org/officeDocument/2006/relationships/customXml" Target="../ink/ink88.xm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emf"/><Relationship Id="rId5" Type="http://schemas.openxmlformats.org/officeDocument/2006/relationships/customXml" Target="../ink/ink87.xml"/><Relationship Id="rId10" Type="http://schemas.openxmlformats.org/officeDocument/2006/relationships/image" Target="../media/image179.emf"/><Relationship Id="rId4" Type="http://schemas.openxmlformats.org/officeDocument/2006/relationships/image" Target="../media/image90.png"/><Relationship Id="rId9" Type="http://schemas.openxmlformats.org/officeDocument/2006/relationships/customXml" Target="../ink/ink89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18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1.xml"/><Relationship Id="rId5" Type="http://schemas.openxmlformats.org/officeDocument/2006/relationships/image" Target="../media/image177.emf"/><Relationship Id="rId4" Type="http://schemas.openxmlformats.org/officeDocument/2006/relationships/customXml" Target="../ink/ink90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182.emf"/><Relationship Id="rId2" Type="http://schemas.openxmlformats.org/officeDocument/2006/relationships/customXml" Target="../ink/ink9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4.xml"/><Relationship Id="rId5" Type="http://schemas.openxmlformats.org/officeDocument/2006/relationships/image" Target="../media/image181.emf"/><Relationship Id="rId4" Type="http://schemas.openxmlformats.org/officeDocument/2006/relationships/customXml" Target="../ink/ink9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2" Type="http://schemas.openxmlformats.org/officeDocument/2006/relationships/customXml" Target="../ink/ink95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6.xml"/><Relationship Id="rId7" Type="http://schemas.openxmlformats.org/officeDocument/2006/relationships/customXml" Target="../ink/ink98.xm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emf"/><Relationship Id="rId5" Type="http://schemas.openxmlformats.org/officeDocument/2006/relationships/customXml" Target="../ink/ink97.xml"/><Relationship Id="rId4" Type="http://schemas.openxmlformats.org/officeDocument/2006/relationships/image" Target="../media/image186.emf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178.emf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0.xml"/><Relationship Id="rId5" Type="http://schemas.openxmlformats.org/officeDocument/2006/relationships/image" Target="../media/image190.emf"/><Relationship Id="rId4" Type="http://schemas.openxmlformats.org/officeDocument/2006/relationships/customXml" Target="../ink/ink99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4.xml"/><Relationship Id="rId3" Type="http://schemas.openxmlformats.org/officeDocument/2006/relationships/image" Target="../media/image191.emf"/><Relationship Id="rId7" Type="http://schemas.openxmlformats.org/officeDocument/2006/relationships/image" Target="../media/image193.emf"/><Relationship Id="rId2" Type="http://schemas.openxmlformats.org/officeDocument/2006/relationships/customXml" Target="../ink/ink10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3.xml"/><Relationship Id="rId11" Type="http://schemas.openxmlformats.org/officeDocument/2006/relationships/image" Target="../media/image195.emf"/><Relationship Id="rId5" Type="http://schemas.openxmlformats.org/officeDocument/2006/relationships/image" Target="../media/image192.emf"/><Relationship Id="rId10" Type="http://schemas.openxmlformats.org/officeDocument/2006/relationships/customXml" Target="../ink/ink105.xml"/><Relationship Id="rId4" Type="http://schemas.openxmlformats.org/officeDocument/2006/relationships/customXml" Target="../ink/ink102.xml"/><Relationship Id="rId9" Type="http://schemas.openxmlformats.org/officeDocument/2006/relationships/image" Target="../media/image194.emf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emf"/><Relationship Id="rId2" Type="http://schemas.openxmlformats.org/officeDocument/2006/relationships/customXml" Target="../ink/ink10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customXml" Target="../ink/ink107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1.xml"/><Relationship Id="rId3" Type="http://schemas.openxmlformats.org/officeDocument/2006/relationships/image" Target="../media/image197.emf"/><Relationship Id="rId7" Type="http://schemas.openxmlformats.org/officeDocument/2006/relationships/image" Target="../media/image199.emf"/><Relationship Id="rId2" Type="http://schemas.openxmlformats.org/officeDocument/2006/relationships/customXml" Target="../ink/ink10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0.xml"/><Relationship Id="rId11" Type="http://schemas.openxmlformats.org/officeDocument/2006/relationships/image" Target="../media/image201.emf"/><Relationship Id="rId5" Type="http://schemas.openxmlformats.org/officeDocument/2006/relationships/image" Target="../media/image198.emf"/><Relationship Id="rId10" Type="http://schemas.openxmlformats.org/officeDocument/2006/relationships/customXml" Target="../ink/ink112.xml"/><Relationship Id="rId4" Type="http://schemas.openxmlformats.org/officeDocument/2006/relationships/customXml" Target="../ink/ink109.xml"/><Relationship Id="rId9" Type="http://schemas.openxmlformats.org/officeDocument/2006/relationships/image" Target="../media/image200.emf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.emf"/><Relationship Id="rId4" Type="http://schemas.openxmlformats.org/officeDocument/2006/relationships/customXml" Target="../ink/ink11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emf"/><Relationship Id="rId4" Type="http://schemas.openxmlformats.org/officeDocument/2006/relationships/customXml" Target="../ink/ink11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7.xml"/><Relationship Id="rId13" Type="http://schemas.openxmlformats.org/officeDocument/2006/relationships/image" Target="../media/image229.emf"/><Relationship Id="rId3" Type="http://schemas.openxmlformats.org/officeDocument/2006/relationships/image" Target="../media/image116.png"/><Relationship Id="rId7" Type="http://schemas.openxmlformats.org/officeDocument/2006/relationships/image" Target="../media/image226.emf"/><Relationship Id="rId12" Type="http://schemas.openxmlformats.org/officeDocument/2006/relationships/customXml" Target="../ink/ink119.xm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6.xml"/><Relationship Id="rId11" Type="http://schemas.openxmlformats.org/officeDocument/2006/relationships/image" Target="../media/image228.emf"/><Relationship Id="rId5" Type="http://schemas.openxmlformats.org/officeDocument/2006/relationships/image" Target="../media/image225.emf"/><Relationship Id="rId10" Type="http://schemas.openxmlformats.org/officeDocument/2006/relationships/customXml" Target="../ink/ink118.xml"/><Relationship Id="rId4" Type="http://schemas.openxmlformats.org/officeDocument/2006/relationships/customXml" Target="../ink/ink115.xml"/><Relationship Id="rId9" Type="http://schemas.openxmlformats.org/officeDocument/2006/relationships/image" Target="../media/image227.emf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0.xml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emf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emf"/><Relationship Id="rId2" Type="http://schemas.openxmlformats.org/officeDocument/2006/relationships/customXml" Target="../ink/ink121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5.xml"/><Relationship Id="rId13" Type="http://schemas.openxmlformats.org/officeDocument/2006/relationships/image" Target="../media/image238.emf"/><Relationship Id="rId3" Type="http://schemas.openxmlformats.org/officeDocument/2006/relationships/image" Target="../media/image233.emf"/><Relationship Id="rId7" Type="http://schemas.openxmlformats.org/officeDocument/2006/relationships/image" Target="../media/image235.emf"/><Relationship Id="rId12" Type="http://schemas.openxmlformats.org/officeDocument/2006/relationships/customXml" Target="../ink/ink127.xml"/><Relationship Id="rId2" Type="http://schemas.openxmlformats.org/officeDocument/2006/relationships/customXml" Target="../ink/ink12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4.xml"/><Relationship Id="rId11" Type="http://schemas.openxmlformats.org/officeDocument/2006/relationships/image" Target="../media/image237.emf"/><Relationship Id="rId5" Type="http://schemas.openxmlformats.org/officeDocument/2006/relationships/image" Target="../media/image234.emf"/><Relationship Id="rId10" Type="http://schemas.openxmlformats.org/officeDocument/2006/relationships/customXml" Target="../ink/ink126.xml"/><Relationship Id="rId4" Type="http://schemas.openxmlformats.org/officeDocument/2006/relationships/customXml" Target="../ink/ink123.xml"/><Relationship Id="rId9" Type="http://schemas.openxmlformats.org/officeDocument/2006/relationships/image" Target="../media/image236.emf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emf"/><Relationship Id="rId2" Type="http://schemas.openxmlformats.org/officeDocument/2006/relationships/customXml" Target="../ink/ink128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emf"/><Relationship Id="rId2" Type="http://schemas.openxmlformats.org/officeDocument/2006/relationships/customXml" Target="../ink/ink12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customXml" Target="../ink/ink3.xml"/><Relationship Id="rId4" Type="http://schemas.openxmlformats.org/officeDocument/2006/relationships/image" Target="../media/image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customXml" Target="../ink/ink6.xml"/><Relationship Id="rId4" Type="http://schemas.openxmlformats.org/officeDocument/2006/relationships/image" Target="../media/image22.emf"/><Relationship Id="rId9" Type="http://schemas.openxmlformats.org/officeDocument/2006/relationships/customXml" Target="../ink/ink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21.png"/><Relationship Id="rId7" Type="http://schemas.openxmlformats.org/officeDocument/2006/relationships/image" Target="../media/image32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34.emf"/><Relationship Id="rId5" Type="http://schemas.openxmlformats.org/officeDocument/2006/relationships/image" Target="../media/image31.emf"/><Relationship Id="rId10" Type="http://schemas.openxmlformats.org/officeDocument/2006/relationships/customXml" Target="../ink/ink12.xml"/><Relationship Id="rId4" Type="http://schemas.openxmlformats.org/officeDocument/2006/relationships/customXml" Target="../ink/ink9.xml"/><Relationship Id="rId9" Type="http://schemas.openxmlformats.org/officeDocument/2006/relationships/image" Target="../media/image33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23.png"/><Relationship Id="rId7" Type="http://schemas.openxmlformats.org/officeDocument/2006/relationships/image" Target="../media/image38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11" Type="http://schemas.openxmlformats.org/officeDocument/2006/relationships/image" Target="../media/image40.emf"/><Relationship Id="rId5" Type="http://schemas.openxmlformats.org/officeDocument/2006/relationships/image" Target="../media/image37.emf"/><Relationship Id="rId10" Type="http://schemas.openxmlformats.org/officeDocument/2006/relationships/customXml" Target="../ink/ink16.xml"/><Relationship Id="rId4" Type="http://schemas.openxmlformats.org/officeDocument/2006/relationships/customXml" Target="../ink/ink13.xml"/><Relationship Id="rId9" Type="http://schemas.openxmlformats.org/officeDocument/2006/relationships/image" Target="../media/image39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customXml" Target="../ink/ink18.xml"/><Relationship Id="rId4" Type="http://schemas.openxmlformats.org/officeDocument/2006/relationships/image" Target="../media/image42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15.png"/><Relationship Id="rId7" Type="http://schemas.openxmlformats.org/officeDocument/2006/relationships/customXml" Target="../ink/ink2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customXml" Target="../ink/ink20.xml"/><Relationship Id="rId10" Type="http://schemas.openxmlformats.org/officeDocument/2006/relationships/image" Target="../media/image49.emf"/><Relationship Id="rId4" Type="http://schemas.openxmlformats.org/officeDocument/2006/relationships/image" Target="../media/image26.png"/><Relationship Id="rId9" Type="http://schemas.openxmlformats.org/officeDocument/2006/relationships/customXml" Target="../ink/ink2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emf"/><Relationship Id="rId4" Type="http://schemas.openxmlformats.org/officeDocument/2006/relationships/customXml" Target="../ink/ink24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image" Target="../media/image64.e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customXml" Target="../ink/ink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5.wmf"/><Relationship Id="rId11" Type="http://schemas.openxmlformats.org/officeDocument/2006/relationships/image" Target="../media/image38.png"/><Relationship Id="rId5" Type="http://schemas.openxmlformats.org/officeDocument/2006/relationships/oleObject" Target="../embeddings/oleObject3.bin"/><Relationship Id="rId15" Type="http://schemas.openxmlformats.org/officeDocument/2006/relationships/image" Target="../media/image65.emf"/><Relationship Id="rId10" Type="http://schemas.openxmlformats.org/officeDocument/2006/relationships/image" Target="../media/image37.wmf"/><Relationship Id="rId4" Type="http://schemas.openxmlformats.org/officeDocument/2006/relationships/image" Target="../media/image34.wmf"/><Relationship Id="rId9" Type="http://schemas.openxmlformats.org/officeDocument/2006/relationships/oleObject" Target="../embeddings/oleObject5.bin"/><Relationship Id="rId14" Type="http://schemas.openxmlformats.org/officeDocument/2006/relationships/customXml" Target="../ink/ink26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.xml"/><Relationship Id="rId13" Type="http://schemas.openxmlformats.org/officeDocument/2006/relationships/image" Target="../media/image71.emf"/><Relationship Id="rId18" Type="http://schemas.openxmlformats.org/officeDocument/2006/relationships/customXml" Target="../ink/ink35.xml"/><Relationship Id="rId3" Type="http://schemas.openxmlformats.org/officeDocument/2006/relationships/image" Target="../media/image66.emf"/><Relationship Id="rId7" Type="http://schemas.openxmlformats.org/officeDocument/2006/relationships/image" Target="../media/image68.emf"/><Relationship Id="rId12" Type="http://schemas.openxmlformats.org/officeDocument/2006/relationships/customXml" Target="../ink/ink32.xml"/><Relationship Id="rId17" Type="http://schemas.openxmlformats.org/officeDocument/2006/relationships/image" Target="../media/image73.emf"/><Relationship Id="rId2" Type="http://schemas.openxmlformats.org/officeDocument/2006/relationships/customXml" Target="../ink/ink27.xml"/><Relationship Id="rId16" Type="http://schemas.openxmlformats.org/officeDocument/2006/relationships/customXml" Target="../ink/ink3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.xml"/><Relationship Id="rId11" Type="http://schemas.openxmlformats.org/officeDocument/2006/relationships/image" Target="../media/image70.emf"/><Relationship Id="rId5" Type="http://schemas.openxmlformats.org/officeDocument/2006/relationships/image" Target="../media/image67.emf"/><Relationship Id="rId15" Type="http://schemas.openxmlformats.org/officeDocument/2006/relationships/image" Target="../media/image72.emf"/><Relationship Id="rId10" Type="http://schemas.openxmlformats.org/officeDocument/2006/relationships/customXml" Target="../ink/ink31.xml"/><Relationship Id="rId19" Type="http://schemas.openxmlformats.org/officeDocument/2006/relationships/image" Target="../media/image74.emf"/><Relationship Id="rId4" Type="http://schemas.openxmlformats.org/officeDocument/2006/relationships/customXml" Target="../ink/ink28.xml"/><Relationship Id="rId9" Type="http://schemas.openxmlformats.org/officeDocument/2006/relationships/image" Target="../media/image69.emf"/><Relationship Id="rId14" Type="http://schemas.openxmlformats.org/officeDocument/2006/relationships/customXml" Target="../ink/ink3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.xml"/><Relationship Id="rId3" Type="http://schemas.openxmlformats.org/officeDocument/2006/relationships/image" Target="../media/image75.emf"/><Relationship Id="rId7" Type="http://schemas.openxmlformats.org/officeDocument/2006/relationships/image" Target="../media/image77.emf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8.xml"/><Relationship Id="rId5" Type="http://schemas.openxmlformats.org/officeDocument/2006/relationships/image" Target="../media/image76.emf"/><Relationship Id="rId4" Type="http://schemas.openxmlformats.org/officeDocument/2006/relationships/customXml" Target="../ink/ink37.xml"/><Relationship Id="rId9" Type="http://schemas.openxmlformats.org/officeDocument/2006/relationships/image" Target="../media/image78.e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3" Type="http://schemas.openxmlformats.org/officeDocument/2006/relationships/customXml" Target="../ink/ink40.xml"/><Relationship Id="rId7" Type="http://schemas.openxmlformats.org/officeDocument/2006/relationships/customXml" Target="../ink/ink42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emf"/><Relationship Id="rId5" Type="http://schemas.openxmlformats.org/officeDocument/2006/relationships/customXml" Target="../ink/ink41.xml"/><Relationship Id="rId10" Type="http://schemas.openxmlformats.org/officeDocument/2006/relationships/image" Target="../media/image83.emf"/><Relationship Id="rId4" Type="http://schemas.openxmlformats.org/officeDocument/2006/relationships/image" Target="../media/image80.emf"/><Relationship Id="rId9" Type="http://schemas.openxmlformats.org/officeDocument/2006/relationships/customXml" Target="../ink/ink4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13" Type="http://schemas.openxmlformats.org/officeDocument/2006/relationships/customXml" Target="../ink/ink49.xml"/><Relationship Id="rId18" Type="http://schemas.openxmlformats.org/officeDocument/2006/relationships/image" Target="../media/image93.emf"/><Relationship Id="rId26" Type="http://schemas.openxmlformats.org/officeDocument/2006/relationships/image" Target="../media/image97.emf"/><Relationship Id="rId3" Type="http://schemas.openxmlformats.org/officeDocument/2006/relationships/customXml" Target="../ink/ink44.xml"/><Relationship Id="rId21" Type="http://schemas.openxmlformats.org/officeDocument/2006/relationships/customXml" Target="../ink/ink53.xml"/><Relationship Id="rId34" Type="http://schemas.openxmlformats.org/officeDocument/2006/relationships/image" Target="../media/image101.emf"/><Relationship Id="rId7" Type="http://schemas.openxmlformats.org/officeDocument/2006/relationships/customXml" Target="../ink/ink46.xml"/><Relationship Id="rId12" Type="http://schemas.openxmlformats.org/officeDocument/2006/relationships/image" Target="../media/image90.emf"/><Relationship Id="rId17" Type="http://schemas.openxmlformats.org/officeDocument/2006/relationships/customXml" Target="../ink/ink51.xml"/><Relationship Id="rId25" Type="http://schemas.openxmlformats.org/officeDocument/2006/relationships/customXml" Target="../ink/ink55.xml"/><Relationship Id="rId33" Type="http://schemas.openxmlformats.org/officeDocument/2006/relationships/customXml" Target="../ink/ink59.xml"/><Relationship Id="rId2" Type="http://schemas.openxmlformats.org/officeDocument/2006/relationships/image" Target="../media/image41.png"/><Relationship Id="rId16" Type="http://schemas.openxmlformats.org/officeDocument/2006/relationships/image" Target="../media/image92.emf"/><Relationship Id="rId20" Type="http://schemas.openxmlformats.org/officeDocument/2006/relationships/image" Target="../media/image94.emf"/><Relationship Id="rId29" Type="http://schemas.openxmlformats.org/officeDocument/2006/relationships/customXml" Target="../ink/ink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emf"/><Relationship Id="rId11" Type="http://schemas.openxmlformats.org/officeDocument/2006/relationships/customXml" Target="../ink/ink48.xml"/><Relationship Id="rId24" Type="http://schemas.openxmlformats.org/officeDocument/2006/relationships/image" Target="../media/image96.emf"/><Relationship Id="rId32" Type="http://schemas.openxmlformats.org/officeDocument/2006/relationships/image" Target="../media/image100.emf"/><Relationship Id="rId5" Type="http://schemas.openxmlformats.org/officeDocument/2006/relationships/customXml" Target="../ink/ink45.xml"/><Relationship Id="rId15" Type="http://schemas.openxmlformats.org/officeDocument/2006/relationships/customXml" Target="../ink/ink50.xml"/><Relationship Id="rId23" Type="http://schemas.openxmlformats.org/officeDocument/2006/relationships/customXml" Target="../ink/ink54.xml"/><Relationship Id="rId28" Type="http://schemas.openxmlformats.org/officeDocument/2006/relationships/image" Target="../media/image98.emf"/><Relationship Id="rId36" Type="http://schemas.openxmlformats.org/officeDocument/2006/relationships/image" Target="../media/image102.emf"/><Relationship Id="rId10" Type="http://schemas.openxmlformats.org/officeDocument/2006/relationships/image" Target="../media/image89.emf"/><Relationship Id="rId19" Type="http://schemas.openxmlformats.org/officeDocument/2006/relationships/customXml" Target="../ink/ink52.xml"/><Relationship Id="rId31" Type="http://schemas.openxmlformats.org/officeDocument/2006/relationships/customXml" Target="../ink/ink58.xml"/><Relationship Id="rId4" Type="http://schemas.openxmlformats.org/officeDocument/2006/relationships/image" Target="../media/image86.emf"/><Relationship Id="rId9" Type="http://schemas.openxmlformats.org/officeDocument/2006/relationships/customXml" Target="../ink/ink47.xml"/><Relationship Id="rId14" Type="http://schemas.openxmlformats.org/officeDocument/2006/relationships/image" Target="../media/image91.emf"/><Relationship Id="rId22" Type="http://schemas.openxmlformats.org/officeDocument/2006/relationships/image" Target="../media/image95.emf"/><Relationship Id="rId27" Type="http://schemas.openxmlformats.org/officeDocument/2006/relationships/customXml" Target="../ink/ink56.xml"/><Relationship Id="rId30" Type="http://schemas.openxmlformats.org/officeDocument/2006/relationships/image" Target="../media/image99.emf"/><Relationship Id="rId35" Type="http://schemas.openxmlformats.org/officeDocument/2006/relationships/customXml" Target="../ink/ink6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emf"/><Relationship Id="rId13" Type="http://schemas.openxmlformats.org/officeDocument/2006/relationships/customXml" Target="../ink/ink66.xml"/><Relationship Id="rId3" Type="http://schemas.openxmlformats.org/officeDocument/2006/relationships/customXml" Target="../ink/ink61.xml"/><Relationship Id="rId7" Type="http://schemas.openxmlformats.org/officeDocument/2006/relationships/customXml" Target="../ink/ink63.xml"/><Relationship Id="rId12" Type="http://schemas.openxmlformats.org/officeDocument/2006/relationships/image" Target="../media/image112.e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emf"/><Relationship Id="rId11" Type="http://schemas.openxmlformats.org/officeDocument/2006/relationships/customXml" Target="../ink/ink65.xml"/><Relationship Id="rId5" Type="http://schemas.openxmlformats.org/officeDocument/2006/relationships/customXml" Target="../ink/ink62.xml"/><Relationship Id="rId10" Type="http://schemas.openxmlformats.org/officeDocument/2006/relationships/image" Target="../media/image111.emf"/><Relationship Id="rId4" Type="http://schemas.openxmlformats.org/officeDocument/2006/relationships/image" Target="../media/image108.emf"/><Relationship Id="rId9" Type="http://schemas.openxmlformats.org/officeDocument/2006/relationships/customXml" Target="../ink/ink64.xml"/><Relationship Id="rId14" Type="http://schemas.openxmlformats.org/officeDocument/2006/relationships/image" Target="../media/image113.em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customXml" Target="../ink/ink68.xml"/><Relationship Id="rId13" Type="http://schemas.openxmlformats.org/officeDocument/2006/relationships/image" Target="../media/image125.emf"/><Relationship Id="rId3" Type="http://schemas.openxmlformats.org/officeDocument/2006/relationships/image" Target="../media/image51.png"/><Relationship Id="rId7" Type="http://schemas.openxmlformats.org/officeDocument/2006/relationships/image" Target="../media/image122.emf"/><Relationship Id="rId12" Type="http://schemas.openxmlformats.org/officeDocument/2006/relationships/customXml" Target="../ink/ink70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7.xml"/><Relationship Id="rId11" Type="http://schemas.openxmlformats.org/officeDocument/2006/relationships/image" Target="../media/image124.emf"/><Relationship Id="rId5" Type="http://schemas.openxmlformats.org/officeDocument/2006/relationships/image" Target="../media/image53.png"/><Relationship Id="rId10" Type="http://schemas.openxmlformats.org/officeDocument/2006/relationships/customXml" Target="../ink/ink69.xml"/><Relationship Id="rId4" Type="http://schemas.openxmlformats.org/officeDocument/2006/relationships/image" Target="../media/image52.png"/><Relationship Id="rId9" Type="http://schemas.openxmlformats.org/officeDocument/2006/relationships/image" Target="../media/image123.emf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7" Type="http://schemas.openxmlformats.org/officeDocument/2006/relationships/image" Target="../media/image130.emf"/><Relationship Id="rId2" Type="http://schemas.openxmlformats.org/officeDocument/2006/relationships/customXml" Target="../ink/ink7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3.xml"/><Relationship Id="rId5" Type="http://schemas.openxmlformats.org/officeDocument/2006/relationships/image" Target="../media/image129.emf"/><Relationship Id="rId4" Type="http://schemas.openxmlformats.org/officeDocument/2006/relationships/customXml" Target="../ink/ink7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customXml" Target="../ink/ink7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customXml" Target="../ink/ink75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emf"/><Relationship Id="rId4" Type="http://schemas.openxmlformats.org/officeDocument/2006/relationships/customXml" Target="../ink/ink7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28662" y="0"/>
            <a:ext cx="7215238" cy="714356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UNIT  2 PARSING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071546"/>
            <a:ext cx="8401080" cy="5054617"/>
          </a:xfrm>
        </p:spPr>
        <p:txBody>
          <a:bodyPr>
            <a:normAutofit/>
          </a:bodyPr>
          <a:lstStyle/>
          <a:p>
            <a:pPr algn="just"/>
            <a:r>
              <a:rPr lang="en-IN" sz="2800" dirty="0" smtClean="0"/>
              <a:t>Context Free Grammar</a:t>
            </a:r>
          </a:p>
          <a:p>
            <a:pPr algn="just"/>
            <a:r>
              <a:rPr lang="en-IN" sz="2800" dirty="0" smtClean="0"/>
              <a:t>Derivation</a:t>
            </a:r>
          </a:p>
          <a:p>
            <a:pPr algn="just"/>
            <a:r>
              <a:rPr lang="en-IN" sz="2800" dirty="0" smtClean="0"/>
              <a:t>CFG </a:t>
            </a:r>
            <a:r>
              <a:rPr lang="en-IN" sz="2800" dirty="0" err="1" smtClean="0"/>
              <a:t>vs</a:t>
            </a:r>
            <a:r>
              <a:rPr lang="en-IN" sz="2800" dirty="0" smtClean="0"/>
              <a:t> R.E. </a:t>
            </a:r>
          </a:p>
          <a:p>
            <a:pPr algn="just"/>
            <a:r>
              <a:rPr lang="en-IN" sz="2800" dirty="0" smtClean="0"/>
              <a:t>Types of Parser </a:t>
            </a:r>
          </a:p>
          <a:p>
            <a:pPr algn="just"/>
            <a:r>
              <a:rPr lang="en-IN" sz="2800" dirty="0" smtClean="0"/>
              <a:t>Bottom up: Shift Reduce Parsing, Operator Precedence Parsing, SLR parser</a:t>
            </a:r>
          </a:p>
          <a:p>
            <a:pPr algn="just"/>
            <a:r>
              <a:rPr lang="en-IN" sz="2800" dirty="0" smtClean="0"/>
              <a:t> Top Down: Recursive Descent Parser - Non-Recursive Descent Parser.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98569-2BA8-48EB-9B03-78450F5EFCCD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1604" y="71438"/>
            <a:ext cx="6357982" cy="714356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Syntax Error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857232"/>
            <a:ext cx="8572560" cy="5429288"/>
          </a:xfrm>
        </p:spPr>
        <p:txBody>
          <a:bodyPr>
            <a:normAutofit/>
          </a:bodyPr>
          <a:lstStyle/>
          <a:p>
            <a:pPr algn="just"/>
            <a:r>
              <a:rPr lang="en-IN" sz="2400" dirty="0" smtClean="0"/>
              <a:t>The programs can contain errors at different levels.</a:t>
            </a:r>
          </a:p>
          <a:p>
            <a:pPr algn="just">
              <a:buNone/>
            </a:pPr>
            <a:r>
              <a:rPr lang="en-IN" sz="2400" dirty="0" smtClean="0"/>
              <a:t>	e.g. errors can be</a:t>
            </a:r>
          </a:p>
          <a:p>
            <a:pPr lvl="1" algn="just"/>
            <a:r>
              <a:rPr lang="en-IN" sz="2400" b="1" dirty="0" smtClean="0"/>
              <a:t>Lexical,</a:t>
            </a:r>
            <a:r>
              <a:rPr lang="en-IN" sz="2400" dirty="0" smtClean="0"/>
              <a:t> such as misspelling of keywords, identifier or operator.</a:t>
            </a:r>
          </a:p>
          <a:p>
            <a:pPr lvl="1" algn="just"/>
            <a:r>
              <a:rPr lang="en-IN" sz="2400" b="1" dirty="0" smtClean="0"/>
              <a:t>Syntactic,</a:t>
            </a:r>
            <a:r>
              <a:rPr lang="en-IN" sz="2400" dirty="0" smtClean="0"/>
              <a:t> such as an arithmetic expression with unbalanced parenthesis</a:t>
            </a:r>
          </a:p>
          <a:p>
            <a:pPr lvl="1" algn="just"/>
            <a:r>
              <a:rPr lang="en-IN" sz="2400" dirty="0" smtClean="0"/>
              <a:t>S</a:t>
            </a:r>
            <a:r>
              <a:rPr lang="en-IN" sz="2400" b="1" dirty="0" smtClean="0"/>
              <a:t>emantic,</a:t>
            </a:r>
            <a:r>
              <a:rPr lang="en-IN" sz="2400" dirty="0" smtClean="0"/>
              <a:t> such as an operator applied to an incompatible operand.</a:t>
            </a:r>
          </a:p>
          <a:p>
            <a:pPr lvl="1" algn="just"/>
            <a:r>
              <a:rPr lang="en-IN" sz="2400" b="1" dirty="0" smtClean="0"/>
              <a:t>Logical,</a:t>
            </a:r>
            <a:r>
              <a:rPr lang="en-IN" sz="2400" dirty="0" smtClean="0"/>
              <a:t> such as an infinitely recursive call.</a:t>
            </a:r>
          </a:p>
          <a:p>
            <a:pPr marL="352425" lvl="1" indent="-265113" algn="just">
              <a:buFont typeface="Arial" pitchFamily="34" charset="0"/>
              <a:buChar char="•"/>
            </a:pPr>
            <a:endParaRPr lang="en-IN" sz="2400" dirty="0" smtClean="0"/>
          </a:p>
          <a:p>
            <a:pPr marL="352425" lvl="1" indent="-265113" algn="just">
              <a:buFont typeface="Arial" pitchFamily="34" charset="0"/>
              <a:buChar char="•"/>
            </a:pPr>
            <a:r>
              <a:rPr lang="en-IN" sz="2400" dirty="0" smtClean="0"/>
              <a:t> The error detection and recovery in a compiler is </a:t>
            </a:r>
            <a:r>
              <a:rPr lang="en-IN" sz="2400" dirty="0" err="1" smtClean="0"/>
              <a:t>centered</a:t>
            </a:r>
            <a:r>
              <a:rPr lang="en-IN" sz="2400" dirty="0" smtClean="0"/>
              <a:t> around the syntax phase.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100</a:t>
            </a:fld>
            <a:endParaRPr lang="en-US"/>
          </a:p>
        </p:txBody>
      </p:sp>
      <p:pic>
        <p:nvPicPr>
          <p:cNvPr id="158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85728"/>
            <a:ext cx="7786741" cy="6000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101</a:t>
            </a:fld>
            <a:endParaRPr lang="en-US"/>
          </a:p>
        </p:txBody>
      </p:sp>
      <p:pic>
        <p:nvPicPr>
          <p:cNvPr id="159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14290"/>
            <a:ext cx="8001056" cy="6000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102</a:t>
            </a:fld>
            <a:endParaRPr lang="en-US"/>
          </a:p>
        </p:txBody>
      </p:sp>
      <p:pic>
        <p:nvPicPr>
          <p:cNvPr id="168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85728"/>
            <a:ext cx="8001056" cy="5857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103</a:t>
            </a:fld>
            <a:endParaRPr lang="en-US"/>
          </a:p>
        </p:txBody>
      </p:sp>
      <p:pic>
        <p:nvPicPr>
          <p:cNvPr id="160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357166"/>
            <a:ext cx="8072494" cy="5715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000363" y="925281"/>
            <a:ext cx="5786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b="1" dirty="0" smtClean="0"/>
              <a:t>In operator-precedence parsing ,we define three disjoint precedence relations between pair of terminals.</a:t>
            </a:r>
            <a:endParaRPr lang="en-US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275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84550" y="5527675"/>
              <a:ext cx="339725" cy="303213"/>
            </p14:xfrm>
          </p:contentPart>
        </mc:Choice>
        <mc:Fallback xmlns="">
          <p:pic>
            <p:nvPicPr>
              <p:cNvPr id="20275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75311" y="5518411"/>
                <a:ext cx="358204" cy="321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2761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38650" y="5340350"/>
              <a:ext cx="9525" cy="1588"/>
            </p14:xfrm>
          </p:contentPart>
        </mc:Choice>
        <mc:Fallback xmlns="">
          <p:pic>
            <p:nvPicPr>
              <p:cNvPr id="202761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29125" y="5299062"/>
                <a:ext cx="28575" cy="841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2769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8488" y="4652963"/>
              <a:ext cx="6848475" cy="482600"/>
            </p14:xfrm>
          </p:contentPart>
        </mc:Choice>
        <mc:Fallback xmlns="">
          <p:pic>
            <p:nvPicPr>
              <p:cNvPr id="202769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2009" y="4643606"/>
                <a:ext cx="6864313" cy="49843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104</a:t>
            </a:fld>
            <a:endParaRPr lang="en-US"/>
          </a:p>
        </p:txBody>
      </p:sp>
      <p:pic>
        <p:nvPicPr>
          <p:cNvPr id="161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9592" y="214290"/>
            <a:ext cx="7929618" cy="6215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3780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38275" y="3106738"/>
              <a:ext cx="428625" cy="376237"/>
            </p14:xfrm>
          </p:contentPart>
        </mc:Choice>
        <mc:Fallback xmlns="">
          <p:pic>
            <p:nvPicPr>
              <p:cNvPr id="203780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8918" y="3097359"/>
                <a:ext cx="447339" cy="39499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105</a:t>
            </a:fld>
            <a:endParaRPr lang="en-US"/>
          </a:p>
        </p:txBody>
      </p:sp>
      <p:pic>
        <p:nvPicPr>
          <p:cNvPr id="20684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92219"/>
            <a:ext cx="8048655" cy="5799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60900" y="5607050"/>
              <a:ext cx="9525" cy="1588"/>
            </p14:xfrm>
          </p:contentPart>
        </mc:Choice>
        <mc:Fallback xmlns="">
          <p:pic>
            <p:nvPicPr>
              <p:cNvPr id="2" name="Ink 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51375" y="5565762"/>
                <a:ext cx="28575" cy="841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6852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91038" y="3473450"/>
              <a:ext cx="100012" cy="9525"/>
            </p14:xfrm>
          </p:contentPart>
        </mc:Choice>
        <mc:Fallback xmlns="">
          <p:pic>
            <p:nvPicPr>
              <p:cNvPr id="206852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81548" y="3465711"/>
                <a:ext cx="118992" cy="25003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4286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Defining Precedence Relations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642918"/>
            <a:ext cx="8429684" cy="5715040"/>
          </a:xfrm>
        </p:spPr>
        <p:txBody>
          <a:bodyPr>
            <a:noAutofit/>
          </a:bodyPr>
          <a:lstStyle/>
          <a:p>
            <a:pPr algn="just" fontAlgn="base">
              <a:spcBef>
                <a:spcPts val="0"/>
              </a:spcBef>
              <a:buNone/>
            </a:pPr>
            <a:r>
              <a:rPr lang="en-US" sz="2200" dirty="0" smtClean="0"/>
              <a:t>The precedence relations are defined using the following rules:</a:t>
            </a:r>
          </a:p>
          <a:p>
            <a:pPr algn="just" fontAlgn="base">
              <a:spcBef>
                <a:spcPts val="0"/>
              </a:spcBef>
              <a:buNone/>
            </a:pPr>
            <a:endParaRPr lang="en-US" sz="2200" dirty="0" smtClean="0"/>
          </a:p>
          <a:p>
            <a:pPr algn="just" fontAlgn="base">
              <a:spcBef>
                <a:spcPts val="0"/>
              </a:spcBef>
              <a:buNone/>
            </a:pPr>
            <a:r>
              <a:rPr lang="en-US" sz="2200" dirty="0" smtClean="0"/>
              <a:t> </a:t>
            </a:r>
            <a:r>
              <a:rPr lang="en-US" sz="2200" b="1" u="sng" dirty="0" smtClean="0"/>
              <a:t>Rule-01:</a:t>
            </a:r>
            <a:endParaRPr lang="en-US" sz="2200" b="1" dirty="0" smtClean="0"/>
          </a:p>
          <a:p>
            <a:pPr marL="285750" lvl="1" algn="just" fontAlgn="base">
              <a:spcBef>
                <a:spcPts val="0"/>
              </a:spcBef>
            </a:pPr>
            <a:r>
              <a:rPr lang="en-US" sz="2200" dirty="0" smtClean="0"/>
              <a:t>If precedence of b is higher than precedence of a, then we define a &lt; b</a:t>
            </a:r>
          </a:p>
          <a:p>
            <a:pPr marL="285750" lvl="1" algn="just" fontAlgn="base">
              <a:spcBef>
                <a:spcPts val="0"/>
              </a:spcBef>
            </a:pPr>
            <a:r>
              <a:rPr lang="en-US" sz="2200" dirty="0" smtClean="0"/>
              <a:t>If precedence of b is same as precedence of a, then we define a = b</a:t>
            </a:r>
          </a:p>
          <a:p>
            <a:pPr marL="285750" lvl="1" algn="just" fontAlgn="base">
              <a:spcBef>
                <a:spcPts val="0"/>
              </a:spcBef>
            </a:pPr>
            <a:r>
              <a:rPr lang="en-US" sz="2200" dirty="0" smtClean="0"/>
              <a:t>If precedence of b is lower than precedence of a, then we define a &gt; b</a:t>
            </a:r>
          </a:p>
          <a:p>
            <a:pPr algn="just" fontAlgn="base">
              <a:spcBef>
                <a:spcPts val="0"/>
              </a:spcBef>
              <a:buNone/>
            </a:pPr>
            <a:r>
              <a:rPr lang="en-US" sz="2200" dirty="0" smtClean="0"/>
              <a:t> </a:t>
            </a:r>
          </a:p>
          <a:p>
            <a:pPr algn="just" fontAlgn="base">
              <a:spcBef>
                <a:spcPts val="0"/>
              </a:spcBef>
              <a:buNone/>
            </a:pPr>
            <a:r>
              <a:rPr lang="en-US" sz="2200" b="1" u="sng" dirty="0" smtClean="0"/>
              <a:t>Rule-02:</a:t>
            </a:r>
            <a:endParaRPr lang="en-US" sz="2200" b="1" dirty="0" smtClean="0"/>
          </a:p>
          <a:p>
            <a:pPr marL="268288" lvl="1" indent="-173038" algn="just" fontAlgn="base">
              <a:spcBef>
                <a:spcPts val="0"/>
              </a:spcBef>
            </a:pPr>
            <a:r>
              <a:rPr lang="en-US" sz="2200" dirty="0" smtClean="0"/>
              <a:t>An identifier is always given the higher precedence than any other symbol.</a:t>
            </a:r>
          </a:p>
          <a:p>
            <a:pPr marL="268288" lvl="1" indent="-173038" algn="just" fontAlgn="base">
              <a:spcBef>
                <a:spcPts val="0"/>
              </a:spcBef>
            </a:pPr>
            <a:r>
              <a:rPr lang="en-US" sz="2200" dirty="0" smtClean="0"/>
              <a:t>$ symbol is always given the lowest precedence.</a:t>
            </a:r>
          </a:p>
          <a:p>
            <a:pPr algn="just" fontAlgn="base">
              <a:spcBef>
                <a:spcPts val="0"/>
              </a:spcBef>
              <a:buNone/>
            </a:pPr>
            <a:r>
              <a:rPr lang="en-US" sz="2200" dirty="0" smtClean="0"/>
              <a:t> </a:t>
            </a:r>
          </a:p>
          <a:p>
            <a:pPr algn="just" fontAlgn="base">
              <a:spcBef>
                <a:spcPts val="0"/>
              </a:spcBef>
              <a:buNone/>
            </a:pPr>
            <a:r>
              <a:rPr lang="en-US" sz="2200" b="1" u="sng" dirty="0" smtClean="0"/>
              <a:t>Rule-03:</a:t>
            </a:r>
            <a:r>
              <a:rPr lang="en-US" sz="2200" dirty="0" smtClean="0"/>
              <a:t> </a:t>
            </a:r>
          </a:p>
          <a:p>
            <a:pPr marL="285750" lvl="1" algn="just" fontAlgn="base">
              <a:spcBef>
                <a:spcPts val="0"/>
              </a:spcBef>
            </a:pPr>
            <a:r>
              <a:rPr lang="en-US" sz="2200" dirty="0" smtClean="0"/>
              <a:t>If two operators have the same precedence, then we go by checking their </a:t>
            </a:r>
            <a:r>
              <a:rPr lang="en-US" sz="2200" dirty="0" err="1" smtClean="0"/>
              <a:t>associativity</a:t>
            </a:r>
            <a:r>
              <a:rPr lang="en-US" sz="2200" dirty="0" smtClean="0"/>
              <a:t>.</a:t>
            </a:r>
          </a:p>
          <a:p>
            <a:pPr algn="just">
              <a:spcBef>
                <a:spcPts val="0"/>
              </a:spcBef>
              <a:buNone/>
            </a:pPr>
            <a:endParaRPr lang="en-US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106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4806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0985775" y="242262025"/>
              <a:ext cx="0" cy="0"/>
            </p14:xfrm>
          </p:contentPart>
        </mc:Choice>
        <mc:Fallback xmlns="">
          <p:pic>
            <p:nvPicPr>
              <p:cNvPr id="204806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0985775" y="242262025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4810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9495925" y="248445338"/>
              <a:ext cx="0" cy="0"/>
            </p14:xfrm>
          </p:contentPart>
        </mc:Choice>
        <mc:Fallback xmlns="">
          <p:pic>
            <p:nvPicPr>
              <p:cNvPr id="204810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9495925" y="24844533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4815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7236338" y="309006875"/>
              <a:ext cx="0" cy="0"/>
            </p14:xfrm>
          </p:contentPart>
        </mc:Choice>
        <mc:Fallback xmlns="">
          <p:pic>
            <p:nvPicPr>
              <p:cNvPr id="204815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7236338" y="309006875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4822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16763" y="5830888"/>
              <a:ext cx="1349375" cy="63500"/>
            </p14:xfrm>
          </p:contentPart>
        </mc:Choice>
        <mc:Fallback xmlns="">
          <p:pic>
            <p:nvPicPr>
              <p:cNvPr id="204822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07400" y="5821454"/>
                <a:ext cx="1368101" cy="8236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203200"/>
            <a:ext cx="8401080" cy="43971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IN" sz="3600" dirty="0" smtClean="0"/>
              <a:t>Operator-Precedence Relations from </a:t>
            </a:r>
            <a:r>
              <a:rPr lang="en-IN" sz="3600" dirty="0" err="1" smtClean="0"/>
              <a:t>Associativity</a:t>
            </a:r>
            <a:r>
              <a:rPr lang="en-IN" sz="3600" dirty="0" smtClean="0"/>
              <a:t> and Precedence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107</a:t>
            </a:fld>
            <a:endParaRPr lang="en-US"/>
          </a:p>
        </p:txBody>
      </p:sp>
      <p:pic>
        <p:nvPicPr>
          <p:cNvPr id="2170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071546"/>
            <a:ext cx="8072493" cy="5143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511156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Operator-Precedence Relations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108</a:t>
            </a:fld>
            <a:endParaRPr lang="en-US"/>
          </a:p>
        </p:txBody>
      </p:sp>
      <p:pic>
        <p:nvPicPr>
          <p:cNvPr id="2160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00100" y="785794"/>
            <a:ext cx="6357982" cy="1143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606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1928802"/>
            <a:ext cx="7500990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109</a:t>
            </a:fld>
            <a:endParaRPr lang="en-US"/>
          </a:p>
        </p:txBody>
      </p:sp>
      <p:pic>
        <p:nvPicPr>
          <p:cNvPr id="172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85728"/>
            <a:ext cx="7786742" cy="5857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1604" y="71438"/>
            <a:ext cx="6357982" cy="714356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Syntax Error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857232"/>
            <a:ext cx="8572560" cy="5429288"/>
          </a:xfrm>
        </p:spPr>
        <p:txBody>
          <a:bodyPr>
            <a:normAutofit/>
          </a:bodyPr>
          <a:lstStyle/>
          <a:p>
            <a:pPr algn="just"/>
            <a:r>
              <a:rPr lang="en-IN" sz="2400" dirty="0" smtClean="0"/>
              <a:t>The error handler in a parser has simple-to-state goals:</a:t>
            </a:r>
          </a:p>
          <a:p>
            <a:pPr algn="just"/>
            <a:endParaRPr lang="en-IN" sz="2400" dirty="0" smtClean="0"/>
          </a:p>
          <a:p>
            <a:pPr lvl="1" algn="just"/>
            <a:r>
              <a:rPr lang="en-IN" sz="2400" dirty="0" smtClean="0"/>
              <a:t>It should report the presence of errors clearly and accurately.</a:t>
            </a:r>
          </a:p>
          <a:p>
            <a:pPr lvl="1" algn="just"/>
            <a:endParaRPr lang="en-IN" sz="2400" dirty="0" smtClean="0"/>
          </a:p>
          <a:p>
            <a:pPr lvl="1" algn="just"/>
            <a:r>
              <a:rPr lang="en-IN" sz="2400" dirty="0" smtClean="0"/>
              <a:t>It should recover from each error quickly enough to be able to detect subsequent errors.</a:t>
            </a:r>
          </a:p>
          <a:p>
            <a:pPr lvl="1" algn="just"/>
            <a:endParaRPr lang="en-IN" sz="2400" dirty="0" smtClean="0"/>
          </a:p>
          <a:p>
            <a:pPr lvl="1" algn="just"/>
            <a:r>
              <a:rPr lang="en-IN" sz="2400" dirty="0" smtClean="0"/>
              <a:t>It should not significantly slow down the processing of correct programs.</a:t>
            </a:r>
          </a:p>
          <a:p>
            <a:pPr lvl="1" algn="just"/>
            <a:endParaRPr lang="en-IN" sz="2400" dirty="0" smtClean="0"/>
          </a:p>
          <a:p>
            <a:pPr algn="just">
              <a:buNone/>
            </a:pPr>
            <a:r>
              <a:rPr lang="en-IN" sz="2400" dirty="0" smtClean="0"/>
              <a:t>	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511156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Example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110</a:t>
            </a:fld>
            <a:endParaRPr lang="en-US"/>
          </a:p>
        </p:txBody>
      </p:sp>
      <p:pic>
        <p:nvPicPr>
          <p:cNvPr id="2037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785794"/>
            <a:ext cx="8072494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65403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Operator-Precedence Parser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7232"/>
            <a:ext cx="8229600" cy="5268931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2400" dirty="0" smtClean="0"/>
              <a:t>An operator-precedence parser is a simple shift-reduce parser that is capable of parsing a subset of LR(1) grammars.</a:t>
            </a:r>
          </a:p>
          <a:p>
            <a:pPr algn="just"/>
            <a:r>
              <a:rPr lang="en-US" sz="2400" dirty="0" smtClean="0"/>
              <a:t> More precisely, the operator-precedence parser can parse all LR(1) grammars where two consecutive non-terminals and epsilon never appear in the right-hand side of any rule.</a:t>
            </a:r>
          </a:p>
          <a:p>
            <a:pPr>
              <a:buNone/>
            </a:pPr>
            <a:endParaRPr lang="en-IN" sz="2400" b="1" dirty="0" smtClean="0"/>
          </a:p>
          <a:p>
            <a:pPr>
              <a:buNone/>
            </a:pPr>
            <a:r>
              <a:rPr lang="en-IN" sz="2400" b="1" dirty="0" smtClean="0"/>
              <a:t>Steps involved in Parsing: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 smtClean="0"/>
              <a:t>Ensure the grammar satisfies the pre-requisite.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 smtClean="0"/>
              <a:t>Computation of the function LEADING()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 smtClean="0"/>
              <a:t>Computation of the function TRAILING()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 smtClean="0"/>
              <a:t>Using the computed leading and trailing ,construct the operator Precedence Table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 smtClean="0"/>
              <a:t>Parse the given input string based on the algorithm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 smtClean="0"/>
              <a:t>Compute Precedence Function and graph.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57150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Computation of LEADING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7232"/>
            <a:ext cx="8229600" cy="5268931"/>
          </a:xfrm>
        </p:spPr>
        <p:txBody>
          <a:bodyPr>
            <a:noAutofit/>
          </a:bodyPr>
          <a:lstStyle/>
          <a:p>
            <a:pPr algn="just">
              <a:spcBef>
                <a:spcPts val="600"/>
              </a:spcBef>
            </a:pPr>
            <a:r>
              <a:rPr lang="en-IN" sz="2400" dirty="0" smtClean="0"/>
              <a:t>Leading is defined for every non-terminal.</a:t>
            </a:r>
          </a:p>
          <a:p>
            <a:pPr algn="just">
              <a:spcBef>
                <a:spcPts val="600"/>
              </a:spcBef>
            </a:pPr>
            <a:r>
              <a:rPr lang="en-IN" sz="2400" dirty="0" smtClean="0"/>
              <a:t>Terminals that can be the first terminal in a string derived from that non-terminal.</a:t>
            </a:r>
          </a:p>
          <a:p>
            <a:pPr algn="just">
              <a:spcBef>
                <a:spcPts val="600"/>
              </a:spcBef>
              <a:tabLst>
                <a:tab pos="3676650" algn="l"/>
              </a:tabLst>
            </a:pPr>
            <a:r>
              <a:rPr lang="en-IN" sz="2400" dirty="0" smtClean="0"/>
              <a:t>LEADING(A)={ a| A          </a:t>
            </a:r>
            <a:r>
              <a:rPr lang="el-GR" sz="2400" dirty="0" smtClean="0"/>
              <a:t>γ</a:t>
            </a:r>
            <a:r>
              <a:rPr lang="en-IN" sz="2400" dirty="0" smtClean="0"/>
              <a:t>a</a:t>
            </a:r>
            <a:r>
              <a:rPr lang="el-GR" sz="2400" dirty="0" smtClean="0"/>
              <a:t>δ</a:t>
            </a:r>
            <a:r>
              <a:rPr lang="en-IN" sz="2400" dirty="0" smtClean="0"/>
              <a:t> },where </a:t>
            </a:r>
            <a:r>
              <a:rPr lang="el-GR" sz="2400" dirty="0" smtClean="0"/>
              <a:t>γ</a:t>
            </a:r>
            <a:r>
              <a:rPr lang="en-IN" sz="2400" dirty="0" smtClean="0"/>
              <a:t> is </a:t>
            </a:r>
            <a:r>
              <a:rPr lang="el-GR" sz="2400" dirty="0" smtClean="0"/>
              <a:t>ε</a:t>
            </a:r>
            <a:r>
              <a:rPr lang="en-IN" sz="2400" dirty="0" smtClean="0"/>
              <a:t> or any non-terminal,          indicates derivation in one or more steps, A is a non-terminal.</a:t>
            </a:r>
          </a:p>
          <a:p>
            <a:pPr algn="just">
              <a:spcBef>
                <a:spcPts val="600"/>
              </a:spcBef>
              <a:buNone/>
            </a:pPr>
            <a:r>
              <a:rPr lang="en-IN" sz="2400" b="1" dirty="0" smtClean="0"/>
              <a:t>Algorithm for LEADING(A):</a:t>
            </a:r>
          </a:p>
          <a:p>
            <a:pPr algn="just">
              <a:spcBef>
                <a:spcPts val="600"/>
              </a:spcBef>
              <a:buNone/>
            </a:pPr>
            <a:r>
              <a:rPr lang="en-IN" sz="2400" dirty="0" smtClean="0"/>
              <a:t>	{</a:t>
            </a:r>
          </a:p>
          <a:p>
            <a:pPr algn="just">
              <a:spcBef>
                <a:spcPts val="600"/>
              </a:spcBef>
              <a:buNone/>
            </a:pPr>
            <a:r>
              <a:rPr lang="en-IN" sz="2400" dirty="0" smtClean="0"/>
              <a:t>	1. ‘a’ is in LEADING(A) is A→</a:t>
            </a:r>
            <a:r>
              <a:rPr lang="el-GR" sz="2400" dirty="0" smtClean="0"/>
              <a:t> γ</a:t>
            </a:r>
            <a:r>
              <a:rPr lang="en-IN" sz="2400" dirty="0" smtClean="0"/>
              <a:t>a</a:t>
            </a:r>
            <a:r>
              <a:rPr lang="el-GR" sz="2400" dirty="0" smtClean="0"/>
              <a:t>δ</a:t>
            </a:r>
            <a:r>
              <a:rPr lang="en-IN" sz="2400" dirty="0" smtClean="0"/>
              <a:t> where </a:t>
            </a:r>
            <a:r>
              <a:rPr lang="el-GR" sz="2400" dirty="0" smtClean="0"/>
              <a:t>γ</a:t>
            </a:r>
            <a:r>
              <a:rPr lang="en-IN" sz="2400" dirty="0" smtClean="0"/>
              <a:t> is </a:t>
            </a:r>
            <a:r>
              <a:rPr lang="el-GR" sz="2400" dirty="0" smtClean="0"/>
              <a:t>ε</a:t>
            </a:r>
            <a:r>
              <a:rPr lang="en-IN" sz="2400" dirty="0" smtClean="0"/>
              <a:t> or any non-terminal.</a:t>
            </a:r>
          </a:p>
          <a:p>
            <a:pPr algn="just">
              <a:spcBef>
                <a:spcPts val="600"/>
              </a:spcBef>
              <a:buNone/>
            </a:pPr>
            <a:r>
              <a:rPr lang="en-IN" sz="2400" dirty="0" smtClean="0"/>
              <a:t>	2.If ‘a’ is in LEADING(B) and A→B, then ‘a’ is in LEADING(A).</a:t>
            </a:r>
          </a:p>
          <a:p>
            <a:pPr algn="just">
              <a:spcBef>
                <a:spcPts val="600"/>
              </a:spcBef>
              <a:buNone/>
            </a:pPr>
            <a:r>
              <a:rPr lang="en-IN" sz="2400" dirty="0" smtClean="0"/>
              <a:t>	}</a:t>
            </a:r>
          </a:p>
          <a:p>
            <a:pPr algn="just">
              <a:spcBef>
                <a:spcPts val="600"/>
              </a:spcBef>
              <a:buNone/>
            </a:pPr>
            <a:endParaRPr lang="en-IN" sz="2400" dirty="0" smtClean="0"/>
          </a:p>
          <a:p>
            <a:pPr algn="just">
              <a:spcBef>
                <a:spcPts val="600"/>
              </a:spcBef>
              <a:buNone/>
            </a:pPr>
            <a:r>
              <a:rPr lang="en-IN" sz="2400" dirty="0" smtClean="0"/>
              <a:t>		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112</a:t>
            </a:fld>
            <a:endParaRPr lang="en-US"/>
          </a:p>
        </p:txBody>
      </p:sp>
      <p:pic>
        <p:nvPicPr>
          <p:cNvPr id="2078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8992" y="2071679"/>
            <a:ext cx="785818" cy="471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32" y="2428868"/>
            <a:ext cx="714378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7166"/>
            <a:ext cx="8229600" cy="5768997"/>
          </a:xfrm>
        </p:spPr>
        <p:txBody>
          <a:bodyPr>
            <a:normAutofit/>
          </a:bodyPr>
          <a:lstStyle/>
          <a:p>
            <a:r>
              <a:rPr lang="en-IN" sz="2400" dirty="0" smtClean="0"/>
              <a:t>Consider the unambiguous grammar as an example:</a:t>
            </a:r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 smtClean="0"/>
          </a:p>
          <a:p>
            <a:pPr>
              <a:buNone/>
            </a:pPr>
            <a:r>
              <a:rPr lang="en-IN" sz="2400" dirty="0" smtClean="0"/>
              <a:t>	 LEADING(E)= { +,LEADING(T)} ={+ , * , ( , id}</a:t>
            </a:r>
          </a:p>
          <a:p>
            <a:pPr>
              <a:buNone/>
            </a:pPr>
            <a:r>
              <a:rPr lang="en-IN" sz="2400" dirty="0" smtClean="0"/>
              <a:t>	 LEADING(T)= { *,LEADING(F)} ={* , ( , id}</a:t>
            </a:r>
          </a:p>
          <a:p>
            <a:pPr>
              <a:buNone/>
            </a:pPr>
            <a:r>
              <a:rPr lang="en-IN" sz="2400" dirty="0" smtClean="0"/>
              <a:t>	 LEADING(F)= { ( , id}</a:t>
            </a:r>
          </a:p>
          <a:p>
            <a:pPr>
              <a:buNone/>
            </a:pP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113</a:t>
            </a:fld>
            <a:endParaRPr lang="en-US"/>
          </a:p>
        </p:txBody>
      </p:sp>
      <p:pic>
        <p:nvPicPr>
          <p:cNvPr id="2088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141844"/>
            <a:ext cx="2447939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57150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Computation of TRAILING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7232"/>
            <a:ext cx="8229600" cy="5357850"/>
          </a:xfrm>
        </p:spPr>
        <p:txBody>
          <a:bodyPr>
            <a:noAutofit/>
          </a:bodyPr>
          <a:lstStyle/>
          <a:p>
            <a:pPr algn="just">
              <a:spcBef>
                <a:spcPts val="600"/>
              </a:spcBef>
            </a:pPr>
            <a:r>
              <a:rPr lang="en-IN" sz="2400" dirty="0" smtClean="0"/>
              <a:t>Trailing is defined for every non-terminal.</a:t>
            </a:r>
          </a:p>
          <a:p>
            <a:pPr algn="just">
              <a:spcBef>
                <a:spcPts val="600"/>
              </a:spcBef>
            </a:pPr>
            <a:r>
              <a:rPr lang="en-IN" sz="2400" dirty="0" smtClean="0"/>
              <a:t>Terminals that can be the last terminal in a string derived from that non-terminal.</a:t>
            </a:r>
          </a:p>
          <a:p>
            <a:pPr algn="just">
              <a:spcBef>
                <a:spcPts val="600"/>
              </a:spcBef>
            </a:pPr>
            <a:r>
              <a:rPr lang="en-IN" sz="2400" dirty="0" smtClean="0"/>
              <a:t>TRAILING(A)={ a| A         </a:t>
            </a:r>
            <a:r>
              <a:rPr lang="el-GR" sz="2400" dirty="0" smtClean="0"/>
              <a:t>γ</a:t>
            </a:r>
            <a:r>
              <a:rPr lang="en-IN" sz="2400" dirty="0" smtClean="0"/>
              <a:t>a</a:t>
            </a:r>
            <a:r>
              <a:rPr lang="el-GR" sz="2400" dirty="0" smtClean="0"/>
              <a:t>δ</a:t>
            </a:r>
            <a:r>
              <a:rPr lang="en-IN" sz="2400" dirty="0" smtClean="0"/>
              <a:t> },where </a:t>
            </a:r>
            <a:r>
              <a:rPr lang="el-GR" sz="2400" dirty="0" smtClean="0"/>
              <a:t>δ</a:t>
            </a:r>
            <a:r>
              <a:rPr lang="en-IN" sz="2400" dirty="0" smtClean="0"/>
              <a:t> is </a:t>
            </a:r>
            <a:r>
              <a:rPr lang="el-GR" sz="2400" dirty="0" smtClean="0"/>
              <a:t>ε</a:t>
            </a:r>
            <a:r>
              <a:rPr lang="en-IN" sz="2400" dirty="0" smtClean="0"/>
              <a:t> or any non-terminal,          indicates derivation in one or more steps, A is a non-terminal.</a:t>
            </a:r>
          </a:p>
          <a:p>
            <a:pPr algn="just">
              <a:spcBef>
                <a:spcPts val="600"/>
              </a:spcBef>
              <a:buNone/>
            </a:pPr>
            <a:r>
              <a:rPr lang="en-IN" sz="2400" b="1" dirty="0" smtClean="0"/>
              <a:t>Algorithm for TRAILING(A):</a:t>
            </a:r>
          </a:p>
          <a:p>
            <a:pPr algn="just">
              <a:spcBef>
                <a:spcPts val="600"/>
              </a:spcBef>
              <a:buNone/>
            </a:pPr>
            <a:r>
              <a:rPr lang="en-IN" sz="2400" dirty="0" smtClean="0"/>
              <a:t>	{</a:t>
            </a:r>
          </a:p>
          <a:p>
            <a:pPr algn="just">
              <a:spcBef>
                <a:spcPts val="600"/>
              </a:spcBef>
              <a:buNone/>
            </a:pPr>
            <a:r>
              <a:rPr lang="en-IN" sz="2400" dirty="0" smtClean="0"/>
              <a:t>	1. ‘a’ is in TRAILING(A) is A→</a:t>
            </a:r>
            <a:r>
              <a:rPr lang="el-GR" sz="2400" dirty="0" smtClean="0"/>
              <a:t> γ</a:t>
            </a:r>
            <a:r>
              <a:rPr lang="en-IN" sz="2400" dirty="0" smtClean="0"/>
              <a:t>a</a:t>
            </a:r>
            <a:r>
              <a:rPr lang="el-GR" sz="2400" dirty="0" smtClean="0"/>
              <a:t>δ</a:t>
            </a:r>
            <a:r>
              <a:rPr lang="en-IN" sz="2400" dirty="0" smtClean="0"/>
              <a:t> where </a:t>
            </a:r>
            <a:r>
              <a:rPr lang="el-GR" sz="2400" dirty="0" smtClean="0"/>
              <a:t>δ</a:t>
            </a:r>
            <a:r>
              <a:rPr lang="en-IN" sz="2400" dirty="0" smtClean="0"/>
              <a:t> is </a:t>
            </a:r>
            <a:r>
              <a:rPr lang="el-GR" sz="2400" dirty="0" smtClean="0"/>
              <a:t>ε</a:t>
            </a:r>
            <a:r>
              <a:rPr lang="en-IN" sz="2400" dirty="0" smtClean="0"/>
              <a:t> or any non-terminal.</a:t>
            </a:r>
          </a:p>
          <a:p>
            <a:pPr algn="just">
              <a:spcBef>
                <a:spcPts val="600"/>
              </a:spcBef>
              <a:buNone/>
            </a:pPr>
            <a:r>
              <a:rPr lang="en-IN" sz="2400" dirty="0" smtClean="0"/>
              <a:t>	2.If ‘a’ is in TRAILING(B) and A→B, then ‘a’ is in TRAILING(A).</a:t>
            </a:r>
          </a:p>
          <a:p>
            <a:pPr algn="just">
              <a:spcBef>
                <a:spcPts val="600"/>
              </a:spcBef>
              <a:buNone/>
            </a:pPr>
            <a:r>
              <a:rPr lang="en-IN" sz="2400" dirty="0" smtClean="0"/>
              <a:t>	}</a:t>
            </a:r>
          </a:p>
          <a:p>
            <a:pPr algn="just">
              <a:spcBef>
                <a:spcPts val="600"/>
              </a:spcBef>
              <a:buNone/>
            </a:pPr>
            <a:endParaRPr lang="en-IN" sz="2400" dirty="0" smtClean="0"/>
          </a:p>
          <a:p>
            <a:pPr algn="just">
              <a:spcBef>
                <a:spcPts val="600"/>
              </a:spcBef>
              <a:buNone/>
            </a:pPr>
            <a:r>
              <a:rPr lang="en-IN" sz="2400" dirty="0" smtClean="0"/>
              <a:t>		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114</a:t>
            </a:fld>
            <a:endParaRPr lang="en-US"/>
          </a:p>
        </p:txBody>
      </p:sp>
      <p:pic>
        <p:nvPicPr>
          <p:cNvPr id="2078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70" y="2071679"/>
            <a:ext cx="714378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32" y="2500307"/>
            <a:ext cx="714378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7166"/>
            <a:ext cx="8229600" cy="5768997"/>
          </a:xfrm>
        </p:spPr>
        <p:txBody>
          <a:bodyPr>
            <a:normAutofit/>
          </a:bodyPr>
          <a:lstStyle/>
          <a:p>
            <a:r>
              <a:rPr lang="en-IN" sz="2400" dirty="0" smtClean="0"/>
              <a:t>Consider the unambiguous grammar as an example:</a:t>
            </a:r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 smtClean="0"/>
          </a:p>
          <a:p>
            <a:pPr>
              <a:buNone/>
            </a:pPr>
            <a:r>
              <a:rPr lang="en-IN" sz="2400" dirty="0" smtClean="0"/>
              <a:t>	 TRAILING(E)= { +, TRAILING(T)} ={+ , * , ) , id}</a:t>
            </a:r>
          </a:p>
          <a:p>
            <a:pPr>
              <a:buNone/>
            </a:pPr>
            <a:r>
              <a:rPr lang="en-IN" sz="2400" dirty="0" smtClean="0"/>
              <a:t>	 TRAILING(T)= { *, TRAILING(F)} ={* , ) , id}</a:t>
            </a:r>
          </a:p>
          <a:p>
            <a:pPr>
              <a:buNone/>
            </a:pPr>
            <a:r>
              <a:rPr lang="en-IN" sz="2400" dirty="0" smtClean="0"/>
              <a:t>	 TRAILING(F)= { ) , id}</a:t>
            </a:r>
          </a:p>
          <a:p>
            <a:pPr>
              <a:buNone/>
            </a:pP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115</a:t>
            </a:fld>
            <a:endParaRPr lang="en-US"/>
          </a:p>
        </p:txBody>
      </p:sp>
      <p:pic>
        <p:nvPicPr>
          <p:cNvPr id="2088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928670"/>
            <a:ext cx="2447939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42918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Construction of Precedence 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14356"/>
            <a:ext cx="8229600" cy="5500726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IN" sz="2400" dirty="0" smtClean="0"/>
              <a:t>After computing LEADING and TRAILING ,the table is constructed between all the terminals in the grammar including the ‘$’ symbol.</a:t>
            </a:r>
          </a:p>
          <a:p>
            <a:pPr algn="just">
              <a:buNone/>
            </a:pPr>
            <a:r>
              <a:rPr lang="en-IN" sz="2400" b="1" dirty="0" smtClean="0"/>
              <a:t>ALGORITHM:</a:t>
            </a:r>
          </a:p>
          <a:p>
            <a:pPr algn="just">
              <a:buNone/>
            </a:pPr>
            <a:r>
              <a:rPr lang="en-IN" sz="2400" dirty="0" smtClean="0"/>
              <a:t>	</a:t>
            </a:r>
            <a:r>
              <a:rPr lang="en-IN" sz="2200" dirty="0" smtClean="0"/>
              <a:t>{</a:t>
            </a:r>
          </a:p>
          <a:p>
            <a:pPr algn="just">
              <a:buNone/>
            </a:pPr>
            <a:r>
              <a:rPr lang="en-IN" sz="2200" dirty="0" smtClean="0"/>
              <a:t>	for each production A→X</a:t>
            </a:r>
            <a:r>
              <a:rPr lang="en-IN" sz="2200" baseline="-25000" dirty="0" smtClean="0"/>
              <a:t>1</a:t>
            </a:r>
            <a:r>
              <a:rPr lang="en-IN" sz="2200" dirty="0" smtClean="0"/>
              <a:t> X</a:t>
            </a:r>
            <a:r>
              <a:rPr lang="en-IN" sz="2200" baseline="-25000" dirty="0" smtClean="0"/>
              <a:t>2</a:t>
            </a:r>
            <a:r>
              <a:rPr lang="en-IN" sz="2200" dirty="0" smtClean="0"/>
              <a:t> X</a:t>
            </a:r>
            <a:r>
              <a:rPr lang="en-IN" sz="2200" baseline="-25000" dirty="0" smtClean="0"/>
              <a:t>3</a:t>
            </a:r>
            <a:r>
              <a:rPr lang="en-IN" sz="2200" dirty="0" smtClean="0"/>
              <a:t> ... </a:t>
            </a:r>
            <a:r>
              <a:rPr lang="en-IN" sz="2200" dirty="0" err="1" smtClean="0"/>
              <a:t>X</a:t>
            </a:r>
            <a:r>
              <a:rPr lang="en-IN" sz="2200" baseline="-25000" dirty="0" err="1" smtClean="0"/>
              <a:t>n</a:t>
            </a:r>
            <a:endParaRPr lang="en-IN" sz="2200" baseline="-25000" dirty="0" smtClean="0"/>
          </a:p>
          <a:p>
            <a:pPr algn="just">
              <a:buNone/>
            </a:pPr>
            <a:r>
              <a:rPr lang="en-IN" sz="2200" baseline="-25000" dirty="0" smtClean="0"/>
              <a:t> </a:t>
            </a:r>
            <a:r>
              <a:rPr lang="en-IN" sz="2200" dirty="0" smtClean="0"/>
              <a:t>   		for </a:t>
            </a:r>
            <a:r>
              <a:rPr lang="en-IN" sz="2200" dirty="0" err="1" smtClean="0"/>
              <a:t>i</a:t>
            </a:r>
            <a:r>
              <a:rPr lang="en-IN" sz="2200" dirty="0" smtClean="0"/>
              <a:t>=1 to n-1</a:t>
            </a:r>
          </a:p>
          <a:p>
            <a:pPr algn="just">
              <a:buNone/>
            </a:pPr>
            <a:r>
              <a:rPr lang="en-IN" sz="2200" dirty="0" smtClean="0"/>
              <a:t>		   1. if X</a:t>
            </a:r>
            <a:r>
              <a:rPr lang="en-IN" sz="2200" baseline="-25000" dirty="0" smtClean="0"/>
              <a:t>i</a:t>
            </a:r>
            <a:r>
              <a:rPr lang="en-IN" sz="2200" dirty="0" smtClean="0"/>
              <a:t> and X</a:t>
            </a:r>
            <a:r>
              <a:rPr lang="en-IN" sz="2200" baseline="-25000" dirty="0" smtClean="0"/>
              <a:t>i+1</a:t>
            </a:r>
            <a:r>
              <a:rPr lang="en-IN" sz="2200" dirty="0" smtClean="0"/>
              <a:t> are terminals</a:t>
            </a:r>
          </a:p>
          <a:p>
            <a:pPr algn="just">
              <a:buNone/>
            </a:pPr>
            <a:r>
              <a:rPr lang="en-IN" sz="2200" dirty="0" smtClean="0"/>
              <a:t>			set X</a:t>
            </a:r>
            <a:r>
              <a:rPr lang="en-IN" sz="2200" baseline="-25000" dirty="0" smtClean="0"/>
              <a:t>i  </a:t>
            </a:r>
            <a:r>
              <a:rPr lang="en-IN" sz="2200" dirty="0" smtClean="0"/>
              <a:t>      X</a:t>
            </a:r>
            <a:r>
              <a:rPr lang="en-IN" sz="2200" baseline="-25000" dirty="0" smtClean="0"/>
              <a:t>i+1</a:t>
            </a:r>
          </a:p>
          <a:p>
            <a:pPr algn="just">
              <a:buNone/>
            </a:pPr>
            <a:r>
              <a:rPr lang="en-IN" sz="2200" dirty="0" smtClean="0"/>
              <a:t>		   2. if </a:t>
            </a:r>
            <a:r>
              <a:rPr lang="en-IN" sz="2200" dirty="0" err="1" smtClean="0"/>
              <a:t>i</a:t>
            </a:r>
            <a:r>
              <a:rPr lang="en-IN" sz="2200" dirty="0" smtClean="0"/>
              <a:t> ≤ n-2 and X</a:t>
            </a:r>
            <a:r>
              <a:rPr lang="en-IN" sz="2200" baseline="-25000" dirty="0" smtClean="0"/>
              <a:t>i</a:t>
            </a:r>
            <a:r>
              <a:rPr lang="en-IN" sz="2200" dirty="0" smtClean="0"/>
              <a:t> and X</a:t>
            </a:r>
            <a:r>
              <a:rPr lang="en-IN" sz="2200" baseline="-25000" dirty="0" smtClean="0"/>
              <a:t>i+2</a:t>
            </a:r>
            <a:r>
              <a:rPr lang="en-IN" sz="2200" dirty="0" smtClean="0"/>
              <a:t> are terminals and X</a:t>
            </a:r>
            <a:r>
              <a:rPr lang="en-IN" sz="2200" baseline="-25000" dirty="0" smtClean="0"/>
              <a:t>i+1</a:t>
            </a:r>
            <a:r>
              <a:rPr lang="en-IN" sz="2200" dirty="0" smtClean="0"/>
              <a:t> is a non-terminal,</a:t>
            </a:r>
          </a:p>
          <a:p>
            <a:pPr algn="just">
              <a:buNone/>
            </a:pPr>
            <a:r>
              <a:rPr lang="en-IN" sz="2200" dirty="0" smtClean="0"/>
              <a:t>			set X</a:t>
            </a:r>
            <a:r>
              <a:rPr lang="en-IN" sz="2200" baseline="-25000" dirty="0" smtClean="0"/>
              <a:t>i          </a:t>
            </a:r>
            <a:r>
              <a:rPr lang="en-IN" sz="2200" dirty="0" smtClean="0"/>
              <a:t>X</a:t>
            </a:r>
            <a:r>
              <a:rPr lang="en-IN" sz="2200" baseline="-25000" dirty="0" smtClean="0"/>
              <a:t>i+2</a:t>
            </a:r>
          </a:p>
          <a:p>
            <a:pPr algn="just">
              <a:buNone/>
            </a:pPr>
            <a:r>
              <a:rPr lang="en-IN" sz="2200" dirty="0" smtClean="0"/>
              <a:t>		   3. if X</a:t>
            </a:r>
            <a:r>
              <a:rPr lang="en-IN" sz="2200" baseline="-25000" dirty="0" smtClean="0"/>
              <a:t>i</a:t>
            </a:r>
            <a:r>
              <a:rPr lang="en-IN" sz="2200" dirty="0" smtClean="0"/>
              <a:t> is a terminal and X</a:t>
            </a:r>
            <a:r>
              <a:rPr lang="en-IN" sz="2200" baseline="-25000" dirty="0" smtClean="0"/>
              <a:t>i+1</a:t>
            </a:r>
            <a:r>
              <a:rPr lang="en-IN" sz="2200" dirty="0" smtClean="0"/>
              <a:t> is a non-terminal ,then for  all ‘a’ in     </a:t>
            </a:r>
          </a:p>
          <a:p>
            <a:pPr algn="just">
              <a:buNone/>
            </a:pPr>
            <a:r>
              <a:rPr lang="en-IN" sz="2200" dirty="0" smtClean="0"/>
              <a:t>                        LEADING(X</a:t>
            </a:r>
            <a:r>
              <a:rPr lang="en-IN" sz="2200" baseline="-25000" dirty="0" smtClean="0"/>
              <a:t>i+1</a:t>
            </a:r>
            <a:r>
              <a:rPr lang="en-IN" sz="2200" dirty="0" smtClean="0"/>
              <a:t> )</a:t>
            </a:r>
          </a:p>
          <a:p>
            <a:pPr algn="just">
              <a:buNone/>
            </a:pPr>
            <a:r>
              <a:rPr lang="en-IN" sz="2200" dirty="0" smtClean="0"/>
              <a:t>			set  X</a:t>
            </a:r>
            <a:r>
              <a:rPr lang="en-IN" sz="2200" baseline="-25000" dirty="0" smtClean="0"/>
              <a:t>i  </a:t>
            </a:r>
            <a:r>
              <a:rPr lang="en-IN" sz="2200" dirty="0" smtClean="0"/>
              <a:t>      a</a:t>
            </a:r>
          </a:p>
          <a:p>
            <a:pPr algn="just">
              <a:buNone/>
            </a:pPr>
            <a:r>
              <a:rPr lang="en-IN" sz="2200" dirty="0" smtClean="0"/>
              <a:t>		    4. if X</a:t>
            </a:r>
            <a:r>
              <a:rPr lang="en-IN" sz="2200" baseline="-25000" dirty="0" smtClean="0"/>
              <a:t>i</a:t>
            </a:r>
            <a:r>
              <a:rPr lang="en-IN" sz="2200" dirty="0" smtClean="0"/>
              <a:t> is a non-terminal and X</a:t>
            </a:r>
            <a:r>
              <a:rPr lang="en-IN" sz="2200" baseline="-25000" dirty="0" smtClean="0"/>
              <a:t>i+1</a:t>
            </a:r>
            <a:r>
              <a:rPr lang="en-IN" sz="2200" dirty="0" smtClean="0"/>
              <a:t> is a terminal ,then for  all ‘a’ in   </a:t>
            </a:r>
          </a:p>
          <a:p>
            <a:pPr algn="just">
              <a:buNone/>
            </a:pPr>
            <a:r>
              <a:rPr lang="en-IN" sz="2200" dirty="0" smtClean="0"/>
              <a:t>                         TRAILING(X</a:t>
            </a:r>
            <a:r>
              <a:rPr lang="en-IN" sz="2200" baseline="-25000" dirty="0" smtClean="0"/>
              <a:t>i</a:t>
            </a:r>
            <a:r>
              <a:rPr lang="en-IN" sz="2200" dirty="0" smtClean="0"/>
              <a:t>)	</a:t>
            </a:r>
          </a:p>
          <a:p>
            <a:pPr algn="just">
              <a:buNone/>
            </a:pPr>
            <a:r>
              <a:rPr lang="en-IN" sz="2200" dirty="0" smtClean="0"/>
              <a:t>			set   a       X</a:t>
            </a:r>
            <a:r>
              <a:rPr lang="en-IN" sz="2200" baseline="-25000" dirty="0" smtClean="0"/>
              <a:t>i+1</a:t>
            </a:r>
          </a:p>
          <a:p>
            <a:pPr algn="just">
              <a:buNone/>
            </a:pPr>
            <a:r>
              <a:rPr lang="en-IN" sz="2200" dirty="0" smtClean="0"/>
              <a:t>		    5. Set $      Leading(S) and Trailing(S)       $,where S-start symbol.</a:t>
            </a:r>
          </a:p>
          <a:p>
            <a:pPr algn="just">
              <a:buNone/>
            </a:pPr>
            <a:r>
              <a:rPr lang="en-IN" sz="2200" dirty="0" smtClean="0"/>
              <a:t>        }</a:t>
            </a:r>
            <a:endParaRPr lang="en-US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116</a:t>
            </a:fld>
            <a:endParaRPr lang="en-US"/>
          </a:p>
        </p:txBody>
      </p:sp>
      <p:pic>
        <p:nvPicPr>
          <p:cNvPr id="2099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18720" y="4214819"/>
            <a:ext cx="367396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99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00364" y="5072074"/>
            <a:ext cx="285752" cy="250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992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28926" y="2786058"/>
            <a:ext cx="285752" cy="24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28926" y="3357562"/>
            <a:ext cx="285752" cy="24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8860" y="5421327"/>
            <a:ext cx="285752" cy="222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14942" y="5357826"/>
            <a:ext cx="285752" cy="250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630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1200525" y="203434950"/>
              <a:ext cx="0" cy="0"/>
            </p14:xfrm>
          </p:contentPart>
        </mc:Choice>
        <mc:Fallback xmlns="">
          <p:pic>
            <p:nvPicPr>
              <p:cNvPr id="22630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200525" y="20343495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6308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417075" y="83553300"/>
              <a:ext cx="0" cy="0"/>
            </p14:xfrm>
          </p:contentPart>
        </mc:Choice>
        <mc:Fallback xmlns="">
          <p:pic>
            <p:nvPicPr>
              <p:cNvPr id="226308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417075" y="8355330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26318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76600" y="5688013"/>
              <a:ext cx="831850" cy="223837"/>
            </p14:xfrm>
          </p:contentPart>
        </mc:Choice>
        <mc:Fallback xmlns="">
          <p:pic>
            <p:nvPicPr>
              <p:cNvPr id="226318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67229" y="5678641"/>
                <a:ext cx="850592" cy="2425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35719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Precedence table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2714612" y="1000108"/>
          <a:ext cx="5857915" cy="3500462"/>
        </p:xfrm>
        <a:graphic>
          <a:graphicData uri="http://schemas.openxmlformats.org/drawingml/2006/table">
            <a:tbl>
              <a:tblPr/>
              <a:tblGrid>
                <a:gridCol w="836845"/>
                <a:gridCol w="836845"/>
                <a:gridCol w="836845"/>
                <a:gridCol w="836845"/>
                <a:gridCol w="836845"/>
                <a:gridCol w="836845"/>
                <a:gridCol w="836845"/>
              </a:tblGrid>
              <a:tr h="500066"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2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200">
                          <a:latin typeface="Calibri"/>
                          <a:ea typeface="Calibri"/>
                          <a:cs typeface="Latha"/>
                        </a:rPr>
                        <a:t>+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200" dirty="0">
                          <a:latin typeface="Calibri"/>
                          <a:ea typeface="Calibri"/>
                          <a:cs typeface="Latha"/>
                        </a:rPr>
                        <a:t>*</a:t>
                      </a:r>
                      <a:endParaRPr lang="en-US" sz="11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200" dirty="0">
                          <a:latin typeface="Calibri"/>
                          <a:ea typeface="Calibri"/>
                          <a:cs typeface="Latha"/>
                        </a:rPr>
                        <a:t>id</a:t>
                      </a:r>
                      <a:endParaRPr lang="en-US" sz="11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200">
                          <a:latin typeface="Calibri"/>
                          <a:ea typeface="Calibri"/>
                          <a:cs typeface="Latha"/>
                        </a:rPr>
                        <a:t>(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200">
                          <a:latin typeface="Calibri"/>
                          <a:ea typeface="Calibri"/>
                          <a:cs typeface="Latha"/>
                        </a:rPr>
                        <a:t>)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200">
                          <a:latin typeface="Calibri"/>
                          <a:ea typeface="Calibri"/>
                          <a:cs typeface="Latha"/>
                        </a:rPr>
                        <a:t>$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0066"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200" dirty="0">
                          <a:latin typeface="Calibri"/>
                          <a:ea typeface="Calibri"/>
                          <a:cs typeface="Latha"/>
                        </a:rPr>
                        <a:t>+</a:t>
                      </a:r>
                      <a:endParaRPr lang="en-US" sz="11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0066"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200" dirty="0">
                          <a:latin typeface="Calibri"/>
                          <a:ea typeface="Calibri"/>
                          <a:cs typeface="Latha"/>
                        </a:rPr>
                        <a:t>*</a:t>
                      </a:r>
                      <a:endParaRPr lang="en-US" sz="11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0066"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200" dirty="0">
                          <a:latin typeface="Calibri"/>
                          <a:ea typeface="Calibri"/>
                          <a:cs typeface="Latha"/>
                        </a:rPr>
                        <a:t>id</a:t>
                      </a:r>
                      <a:endParaRPr lang="en-US" sz="11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e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e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0066"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200">
                          <a:latin typeface="Calibri"/>
                          <a:ea typeface="Calibri"/>
                          <a:cs typeface="Latha"/>
                        </a:rPr>
                        <a:t>(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=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e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0066"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200">
                          <a:latin typeface="Calibri"/>
                          <a:ea typeface="Calibri"/>
                          <a:cs typeface="Latha"/>
                        </a:rPr>
                        <a:t>)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e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e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0066"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200" dirty="0">
                          <a:latin typeface="Calibri"/>
                          <a:ea typeface="Calibri"/>
                          <a:cs typeface="Latha"/>
                        </a:rPr>
                        <a:t>$</a:t>
                      </a:r>
                      <a:endParaRPr lang="en-US" sz="11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e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dirty="0" smtClean="0">
                          <a:latin typeface="Calibri"/>
                          <a:ea typeface="Calibri"/>
                          <a:cs typeface="Latha"/>
                        </a:rPr>
                        <a:t>Accept</a:t>
                      </a:r>
                      <a:endParaRPr lang="en-US" sz="18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117</a:t>
            </a:fld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28670"/>
            <a:ext cx="1643074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2786050" y="4714884"/>
            <a:ext cx="26431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dirty="0" smtClean="0"/>
              <a:t> TRAILING(E)= {+ , * , ) , id}</a:t>
            </a:r>
          </a:p>
          <a:p>
            <a:pPr>
              <a:buNone/>
            </a:pPr>
            <a:r>
              <a:rPr lang="en-IN" dirty="0" smtClean="0"/>
              <a:t> TRAILING(T)= {* , ) , id}</a:t>
            </a:r>
          </a:p>
          <a:p>
            <a:pPr>
              <a:buNone/>
            </a:pPr>
            <a:r>
              <a:rPr lang="en-IN" dirty="0" smtClean="0"/>
              <a:t> TRAILING(F)= { ) , id}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786058"/>
            <a:ext cx="257173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dirty="0" smtClean="0"/>
              <a:t>LEADING(E)= {+ , * , ( , id}</a:t>
            </a:r>
          </a:p>
          <a:p>
            <a:pPr>
              <a:buNone/>
            </a:pPr>
            <a:r>
              <a:rPr lang="en-IN" dirty="0" smtClean="0"/>
              <a:t>LEADING(T)= {* , ( , id}</a:t>
            </a:r>
          </a:p>
          <a:p>
            <a:pPr>
              <a:buNone/>
            </a:pPr>
            <a:r>
              <a:rPr lang="en-IN" dirty="0" smtClean="0"/>
              <a:t>LEADING(F)= { ( , id}</a:t>
            </a:r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r>
              <a:rPr lang="en-IN" u="sng" dirty="0" smtClean="0"/>
              <a:t>T followed by NT</a:t>
            </a:r>
          </a:p>
          <a:p>
            <a:pPr>
              <a:buNone/>
            </a:pPr>
            <a:r>
              <a:rPr lang="en-IN" dirty="0" smtClean="0"/>
              <a:t> Rule-1.    +   T</a:t>
            </a:r>
          </a:p>
          <a:p>
            <a:pPr>
              <a:buNone/>
            </a:pPr>
            <a:r>
              <a:rPr lang="en-IN" dirty="0" smtClean="0"/>
              <a:t>+ &lt; leading(T)</a:t>
            </a:r>
          </a:p>
          <a:p>
            <a:pPr>
              <a:buNone/>
            </a:pPr>
            <a:r>
              <a:rPr lang="en-IN" dirty="0" smtClean="0"/>
              <a:t>Rule-3.    *   F</a:t>
            </a:r>
          </a:p>
          <a:p>
            <a:pPr>
              <a:buNone/>
            </a:pPr>
            <a:r>
              <a:rPr lang="en-IN" dirty="0" smtClean="0"/>
              <a:t>* &lt; leading(F)</a:t>
            </a:r>
          </a:p>
          <a:p>
            <a:pPr>
              <a:buNone/>
            </a:pPr>
            <a:r>
              <a:rPr lang="en-IN" dirty="0" smtClean="0"/>
              <a:t>Rule-4.    ( E</a:t>
            </a:r>
          </a:p>
          <a:p>
            <a:pPr>
              <a:buNone/>
            </a:pPr>
            <a:r>
              <a:rPr lang="en-IN" dirty="0" smtClean="0"/>
              <a:t>( &lt; leading(E)</a:t>
            </a:r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IN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5429256" y="4643446"/>
            <a:ext cx="335758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u="sng" dirty="0" smtClean="0"/>
              <a:t>NT followed by T</a:t>
            </a:r>
          </a:p>
          <a:p>
            <a:pPr>
              <a:buNone/>
            </a:pPr>
            <a:r>
              <a:rPr lang="en-IN" dirty="0" smtClean="0"/>
              <a:t> Rule-1.   E +   </a:t>
            </a:r>
          </a:p>
          <a:p>
            <a:pPr>
              <a:buNone/>
            </a:pPr>
            <a:r>
              <a:rPr lang="en-IN" dirty="0" smtClean="0"/>
              <a:t>Trailing(E) &gt; +</a:t>
            </a:r>
          </a:p>
          <a:p>
            <a:pPr>
              <a:buNone/>
            </a:pPr>
            <a:r>
              <a:rPr lang="en-IN" dirty="0" smtClean="0"/>
              <a:t>Rule-3.    T   *  </a:t>
            </a:r>
          </a:p>
          <a:p>
            <a:pPr>
              <a:buNone/>
            </a:pPr>
            <a:r>
              <a:rPr lang="en-IN" dirty="0" smtClean="0"/>
              <a:t>Trailing(T) &gt; *</a:t>
            </a:r>
          </a:p>
          <a:p>
            <a:pPr>
              <a:buNone/>
            </a:pPr>
            <a:r>
              <a:rPr lang="en-IN" dirty="0" smtClean="0"/>
              <a:t>Rule-4.    E  ) </a:t>
            </a:r>
          </a:p>
          <a:p>
            <a:pPr>
              <a:buNone/>
            </a:pPr>
            <a:r>
              <a:rPr lang="en-IN" dirty="0" smtClean="0"/>
              <a:t>Trailing(E) &gt; )</a:t>
            </a:r>
            <a:endParaRPr lang="en-IN" u="sng" dirty="0" smtClean="0"/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IN" dirty="0" smtClean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5308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7850800" y="118884700"/>
              <a:ext cx="0" cy="0"/>
            </p14:xfrm>
          </p:contentPart>
        </mc:Choice>
        <mc:Fallback xmlns="">
          <p:pic>
            <p:nvPicPr>
              <p:cNvPr id="225308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7850800" y="11888470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5321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4313" y="1697038"/>
              <a:ext cx="2733675" cy="2224087"/>
            </p14:xfrm>
          </p:contentPart>
        </mc:Choice>
        <mc:Fallback xmlns="">
          <p:pic>
            <p:nvPicPr>
              <p:cNvPr id="225321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4951" y="1687676"/>
                <a:ext cx="2752399" cy="224281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-71462"/>
            <a:ext cx="8229600" cy="368280"/>
          </a:xfrm>
        </p:spPr>
        <p:txBody>
          <a:bodyPr>
            <a:noAutofit/>
          </a:bodyPr>
          <a:lstStyle/>
          <a:p>
            <a:r>
              <a:rPr lang="en-IN" sz="3200" b="1" dirty="0" smtClean="0"/>
              <a:t>Parse the string</a:t>
            </a:r>
            <a:endParaRPr lang="en-US" sz="32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118</a:t>
            </a:fld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4429155" y="437773"/>
          <a:ext cx="4643439" cy="6010561"/>
        </p:xfrm>
        <a:graphic>
          <a:graphicData uri="http://schemas.openxmlformats.org/drawingml/2006/table">
            <a:tbl>
              <a:tblPr/>
              <a:tblGrid>
                <a:gridCol w="719410"/>
                <a:gridCol w="850212"/>
                <a:gridCol w="859239"/>
                <a:gridCol w="1233592"/>
                <a:gridCol w="980986"/>
              </a:tblGrid>
              <a:tr h="338252"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0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000" b="1" dirty="0">
                          <a:latin typeface="Calibri"/>
                          <a:ea typeface="Calibri"/>
                          <a:cs typeface="Latha"/>
                        </a:rPr>
                        <a:t>STACK </a:t>
                      </a:r>
                      <a:endParaRPr lang="en-US" sz="20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000" b="1">
                          <a:latin typeface="Calibri"/>
                          <a:ea typeface="Calibri"/>
                          <a:cs typeface="Latha"/>
                        </a:rPr>
                        <a:t>REL. </a:t>
                      </a:r>
                      <a:endParaRPr lang="en-US" sz="20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000" b="1" dirty="0">
                          <a:latin typeface="Calibri"/>
                          <a:ea typeface="Calibri"/>
                          <a:cs typeface="Latha"/>
                        </a:rPr>
                        <a:t>INPUT </a:t>
                      </a:r>
                      <a:endParaRPr lang="en-US" sz="20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000" b="1">
                          <a:latin typeface="Calibri"/>
                          <a:ea typeface="Calibri"/>
                          <a:cs typeface="Latha"/>
                        </a:rPr>
                        <a:t>ACTION </a:t>
                      </a:r>
                      <a:endParaRPr lang="en-US" sz="20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19925"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800" b="1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>
                          <a:latin typeface="Calibri"/>
                          <a:ea typeface="Calibri"/>
                          <a:cs typeface="Latha"/>
                        </a:rPr>
                        <a:t>$ </a:t>
                      </a:r>
                      <a:endParaRPr lang="en-US" sz="1800" b="1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>
                          <a:latin typeface="Calibri"/>
                          <a:ea typeface="Calibri"/>
                          <a:cs typeface="Latha"/>
                        </a:rPr>
                        <a:t>$ &lt;   ( </a:t>
                      </a:r>
                      <a:endParaRPr lang="en-US" sz="1800" b="1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 dirty="0">
                          <a:latin typeface="Calibri"/>
                          <a:ea typeface="Calibri"/>
                          <a:cs typeface="Latha"/>
                        </a:rPr>
                        <a:t>(</a:t>
                      </a:r>
                      <a:r>
                        <a:rPr lang="en-IN" sz="1800" b="1" dirty="0" err="1">
                          <a:latin typeface="Calibri"/>
                          <a:ea typeface="Calibri"/>
                          <a:cs typeface="Latha"/>
                        </a:rPr>
                        <a:t>id+id</a:t>
                      </a:r>
                      <a:r>
                        <a:rPr lang="en-IN" sz="1800" b="1" dirty="0">
                          <a:latin typeface="Calibri"/>
                          <a:ea typeface="Calibri"/>
                          <a:cs typeface="Latha"/>
                        </a:rPr>
                        <a:t>)*id$ </a:t>
                      </a:r>
                      <a:endParaRPr lang="en-US" sz="1800" b="1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>
                          <a:latin typeface="Calibri"/>
                          <a:ea typeface="Calibri"/>
                          <a:cs typeface="Latha"/>
                        </a:rPr>
                        <a:t>Shift ( </a:t>
                      </a:r>
                      <a:endParaRPr lang="en-US" sz="1800" b="1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8252"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800" b="1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>
                          <a:latin typeface="Calibri"/>
                          <a:ea typeface="Calibri"/>
                          <a:cs typeface="Latha"/>
                        </a:rPr>
                        <a:t>$( </a:t>
                      </a:r>
                      <a:endParaRPr lang="en-US" sz="1800" b="1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>
                          <a:latin typeface="Calibri"/>
                          <a:ea typeface="Calibri"/>
                          <a:cs typeface="Latha"/>
                        </a:rPr>
                        <a:t>(  &lt;  id </a:t>
                      </a:r>
                      <a:endParaRPr lang="en-US" sz="1800" b="1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>
                          <a:latin typeface="Calibri"/>
                          <a:ea typeface="Calibri"/>
                          <a:cs typeface="Latha"/>
                        </a:rPr>
                        <a:t>id+id)*id$ </a:t>
                      </a:r>
                      <a:endParaRPr lang="en-US" sz="1800" b="1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>
                          <a:latin typeface="Calibri"/>
                          <a:ea typeface="Calibri"/>
                          <a:cs typeface="Latha"/>
                        </a:rPr>
                        <a:t>Shift id </a:t>
                      </a:r>
                      <a:endParaRPr lang="en-US" sz="1800" b="1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8252"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>
                          <a:latin typeface="Calibri"/>
                          <a:ea typeface="Calibri"/>
                          <a:cs typeface="Latha"/>
                        </a:rPr>
                        <a:t>( &lt; id</a:t>
                      </a:r>
                      <a:endParaRPr lang="en-US" sz="1800" b="1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>
                          <a:latin typeface="Calibri"/>
                          <a:ea typeface="Calibri"/>
                          <a:cs typeface="Latha"/>
                        </a:rPr>
                        <a:t>$( id </a:t>
                      </a:r>
                      <a:endParaRPr lang="en-US" sz="1800" b="1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>
                          <a:latin typeface="Calibri"/>
                          <a:ea typeface="Calibri"/>
                          <a:cs typeface="Latha"/>
                        </a:rPr>
                        <a:t>id  &gt; + </a:t>
                      </a:r>
                      <a:endParaRPr lang="en-US" sz="1800" b="1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 dirty="0">
                          <a:latin typeface="Calibri"/>
                          <a:ea typeface="Calibri"/>
                          <a:cs typeface="Latha"/>
                        </a:rPr>
                        <a:t>+id)*id$</a:t>
                      </a:r>
                      <a:endParaRPr lang="en-US" sz="1800" b="1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>
                          <a:latin typeface="Calibri"/>
                          <a:ea typeface="Calibri"/>
                          <a:cs typeface="Latha"/>
                        </a:rPr>
                        <a:t>Pop id </a:t>
                      </a:r>
                      <a:endParaRPr lang="en-US" sz="1800" b="1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8252"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800" b="1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>
                          <a:latin typeface="Calibri"/>
                          <a:ea typeface="Calibri"/>
                          <a:cs typeface="Latha"/>
                        </a:rPr>
                        <a:t>$( </a:t>
                      </a:r>
                      <a:endParaRPr lang="en-US" sz="1800" b="1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(   &lt; +</a:t>
                      </a: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>
                          <a:latin typeface="Calibri"/>
                          <a:ea typeface="Calibri"/>
                          <a:cs typeface="Latha"/>
                        </a:rPr>
                        <a:t>+id)*id$</a:t>
                      </a:r>
                      <a:endParaRPr lang="en-US" sz="1800" b="1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>
                          <a:latin typeface="Calibri"/>
                          <a:ea typeface="Calibri"/>
                          <a:cs typeface="Latha"/>
                        </a:rPr>
                        <a:t>Shift +</a:t>
                      </a:r>
                      <a:endParaRPr lang="en-US" sz="1800" b="1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8252"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800" b="1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>
                          <a:latin typeface="Calibri"/>
                          <a:ea typeface="Calibri"/>
                          <a:cs typeface="Latha"/>
                        </a:rPr>
                        <a:t>$(+</a:t>
                      </a:r>
                      <a:endParaRPr lang="en-US" sz="1800" b="1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+  &lt; id </a:t>
                      </a: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>
                          <a:latin typeface="Calibri"/>
                          <a:ea typeface="Calibri"/>
                          <a:cs typeface="Latha"/>
                        </a:rPr>
                        <a:t>id)*id$</a:t>
                      </a:r>
                      <a:endParaRPr lang="en-US" sz="1800" b="1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>
                          <a:latin typeface="Calibri"/>
                          <a:ea typeface="Calibri"/>
                          <a:cs typeface="Latha"/>
                        </a:rPr>
                        <a:t>Shift id </a:t>
                      </a:r>
                      <a:endParaRPr lang="en-US" sz="1800" b="1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8252"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+&lt; id 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>
                          <a:latin typeface="Calibri"/>
                          <a:ea typeface="Calibri"/>
                          <a:cs typeface="Latha"/>
                        </a:rPr>
                        <a:t>$(+id</a:t>
                      </a:r>
                      <a:endParaRPr lang="en-US" sz="1800" b="1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id &gt; )</a:t>
                      </a: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 dirty="0">
                          <a:latin typeface="Calibri"/>
                          <a:ea typeface="Calibri"/>
                          <a:cs typeface="Latha"/>
                        </a:rPr>
                        <a:t>)*id$</a:t>
                      </a:r>
                      <a:endParaRPr lang="en-US" sz="1800" b="1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Pop id</a:t>
                      </a: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8252"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(  &lt; +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>
                          <a:latin typeface="Calibri"/>
                          <a:ea typeface="Calibri"/>
                          <a:cs typeface="Latha"/>
                        </a:rPr>
                        <a:t>$(+</a:t>
                      </a:r>
                      <a:endParaRPr lang="en-US" sz="1800" b="1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+ &gt; )</a:t>
                      </a: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>
                          <a:latin typeface="Calibri"/>
                          <a:ea typeface="Calibri"/>
                          <a:cs typeface="Latha"/>
                        </a:rPr>
                        <a:t>)*id$</a:t>
                      </a:r>
                      <a:endParaRPr lang="en-US" sz="1800" b="1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Latha"/>
                        </a:rPr>
                        <a:t>Pop +</a:t>
                      </a: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8252"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800" b="1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>
                          <a:latin typeface="Calibri"/>
                          <a:ea typeface="Calibri"/>
                          <a:cs typeface="Latha"/>
                        </a:rPr>
                        <a:t>$(</a:t>
                      </a:r>
                      <a:endParaRPr lang="en-US" sz="1800" b="1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Latha"/>
                        </a:rPr>
                        <a:t>( = )</a:t>
                      </a: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>
                          <a:latin typeface="Calibri"/>
                          <a:ea typeface="Calibri"/>
                          <a:cs typeface="Latha"/>
                        </a:rPr>
                        <a:t>)*id$</a:t>
                      </a:r>
                      <a:endParaRPr lang="en-US" sz="1800" b="1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Shift )</a:t>
                      </a: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65772">
                <a:tc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Latha"/>
                        </a:rPr>
                        <a:t>( =)</a:t>
                      </a:r>
                    </a:p>
                    <a:p>
                      <a:pPr marR="381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Latha"/>
                        </a:rPr>
                        <a:t>$  &lt;(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Latha"/>
                        </a:rPr>
                        <a:t>$()</a:t>
                      </a:r>
                    </a:p>
                    <a:p>
                      <a:pPr marR="381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Latha"/>
                        </a:rPr>
                        <a:t>$(</a:t>
                      </a: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Latha"/>
                        </a:rPr>
                        <a:t>)  &gt; *</a:t>
                      </a: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Latha"/>
                        </a:rPr>
                        <a:t>*id $</a:t>
                      </a: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Latha"/>
                        </a:rPr>
                        <a:t>Pop )</a:t>
                      </a:r>
                    </a:p>
                    <a:p>
                      <a:pPr marR="381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Latha"/>
                        </a:rPr>
                        <a:t>Pop (</a:t>
                      </a: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8252"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800" b="1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$</a:t>
                      </a: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$ &lt; * </a:t>
                      </a: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*id $</a:t>
                      </a: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Shift *</a:t>
                      </a: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8252"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800" b="1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$*</a:t>
                      </a: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*&lt;id</a:t>
                      </a: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id$</a:t>
                      </a: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>
                          <a:latin typeface="Calibri"/>
                          <a:ea typeface="Calibri"/>
                          <a:cs typeface="Latha"/>
                        </a:rPr>
                        <a:t>Shift id</a:t>
                      </a:r>
                      <a:endParaRPr lang="en-US" sz="1800" b="1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1584">
                <a:tc>
                  <a:txBody>
                    <a:bodyPr/>
                    <a:lstStyle/>
                    <a:p>
                      <a:pPr marL="173038" marR="3810" indent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Latha"/>
                        </a:rPr>
                        <a:t>*&lt;id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$*id</a:t>
                      </a: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id  &gt;$</a:t>
                      </a: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Latha"/>
                        </a:rPr>
                        <a:t>$</a:t>
                      </a: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>
                          <a:latin typeface="Calibri"/>
                          <a:ea typeface="Calibri"/>
                          <a:cs typeface="Latha"/>
                        </a:rPr>
                        <a:t>Pop id</a:t>
                      </a:r>
                      <a:endParaRPr lang="en-US" sz="1800" b="1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marL="173038" marR="3810" indent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Latha"/>
                        </a:rPr>
                        <a:t>$&lt; * 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Latha"/>
                        </a:rPr>
                        <a:t>$*</a:t>
                      </a: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5250" marR="3810" indent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Latha"/>
                        </a:rPr>
                        <a:t>*&gt;$</a:t>
                      </a: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Latha"/>
                        </a:rPr>
                        <a:t>$</a:t>
                      </a: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 dirty="0">
                          <a:latin typeface="Calibri"/>
                          <a:ea typeface="Calibri"/>
                          <a:cs typeface="Latha"/>
                        </a:rPr>
                        <a:t>Pop *</a:t>
                      </a:r>
                      <a:endParaRPr lang="en-US" sz="1800" b="1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56458">
                <a:tc>
                  <a:txBody>
                    <a:bodyPr/>
                    <a:lstStyle/>
                    <a:p>
                      <a:pPr marL="457200"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800" b="1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$</a:t>
                      </a: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800" b="1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Latha"/>
                        </a:rPr>
                        <a:t>$</a:t>
                      </a: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1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 dirty="0">
                          <a:latin typeface="Calibri"/>
                          <a:ea typeface="Calibri"/>
                          <a:cs typeface="Latha"/>
                        </a:rPr>
                        <a:t>Accept</a:t>
                      </a:r>
                      <a:endParaRPr lang="en-US" sz="1800" b="1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52289" marR="52289" marT="26144" marB="2614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71440" y="785794"/>
          <a:ext cx="4143370" cy="3119628"/>
        </p:xfrm>
        <a:graphic>
          <a:graphicData uri="http://schemas.openxmlformats.org/drawingml/2006/table">
            <a:tbl>
              <a:tblPr/>
              <a:tblGrid>
                <a:gridCol w="591910"/>
                <a:gridCol w="591910"/>
                <a:gridCol w="591910"/>
                <a:gridCol w="591910"/>
                <a:gridCol w="591910"/>
                <a:gridCol w="591910"/>
                <a:gridCol w="591910"/>
              </a:tblGrid>
              <a:tr h="372202"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2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200">
                          <a:latin typeface="Calibri"/>
                          <a:ea typeface="Calibri"/>
                          <a:cs typeface="Latha"/>
                        </a:rPr>
                        <a:t>+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200" dirty="0">
                          <a:latin typeface="Calibri"/>
                          <a:ea typeface="Calibri"/>
                          <a:cs typeface="Latha"/>
                        </a:rPr>
                        <a:t>*</a:t>
                      </a:r>
                      <a:endParaRPr lang="en-US" sz="11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200" dirty="0">
                          <a:latin typeface="Calibri"/>
                          <a:ea typeface="Calibri"/>
                          <a:cs typeface="Latha"/>
                        </a:rPr>
                        <a:t>id</a:t>
                      </a:r>
                      <a:endParaRPr lang="en-US" sz="11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200" dirty="0">
                          <a:latin typeface="Calibri"/>
                          <a:ea typeface="Calibri"/>
                          <a:cs typeface="Latha"/>
                        </a:rPr>
                        <a:t>(</a:t>
                      </a:r>
                      <a:endParaRPr lang="en-US" sz="11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200">
                          <a:latin typeface="Calibri"/>
                          <a:ea typeface="Calibri"/>
                          <a:cs typeface="Latha"/>
                        </a:rPr>
                        <a:t>)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200">
                          <a:latin typeface="Calibri"/>
                          <a:ea typeface="Calibri"/>
                          <a:cs typeface="Latha"/>
                        </a:rPr>
                        <a:t>$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347"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200" dirty="0">
                          <a:latin typeface="Calibri"/>
                          <a:ea typeface="Calibri"/>
                          <a:cs typeface="Latha"/>
                        </a:rPr>
                        <a:t>+</a:t>
                      </a:r>
                      <a:endParaRPr lang="en-US" sz="11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347"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200" dirty="0">
                          <a:latin typeface="Calibri"/>
                          <a:ea typeface="Calibri"/>
                          <a:cs typeface="Latha"/>
                        </a:rPr>
                        <a:t>*</a:t>
                      </a:r>
                      <a:endParaRPr lang="en-US" sz="11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347"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200" dirty="0">
                          <a:latin typeface="Calibri"/>
                          <a:ea typeface="Calibri"/>
                          <a:cs typeface="Latha"/>
                        </a:rPr>
                        <a:t>id</a:t>
                      </a:r>
                      <a:endParaRPr lang="en-US" sz="11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e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e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347"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200">
                          <a:latin typeface="Calibri"/>
                          <a:ea typeface="Calibri"/>
                          <a:cs typeface="Latha"/>
                        </a:rPr>
                        <a:t>(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=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e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347"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200">
                          <a:latin typeface="Calibri"/>
                          <a:ea typeface="Calibri"/>
                          <a:cs typeface="Latha"/>
                        </a:rPr>
                        <a:t>)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e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e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0021"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200" dirty="0">
                          <a:latin typeface="Calibri"/>
                          <a:ea typeface="Calibri"/>
                          <a:cs typeface="Latha"/>
                        </a:rPr>
                        <a:t>$</a:t>
                      </a:r>
                      <a:endParaRPr lang="en-US" sz="11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Latha"/>
                        </a:rPr>
                        <a:t>e</a:t>
                      </a:r>
                      <a:endParaRPr lang="en-US" sz="24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dirty="0" smtClean="0">
                          <a:latin typeface="Calibri"/>
                          <a:ea typeface="Calibri"/>
                          <a:cs typeface="Latha"/>
                        </a:rPr>
                        <a:t>Accept</a:t>
                      </a:r>
                      <a:endParaRPr lang="en-US" sz="18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68292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27775" y="22801263"/>
              <a:ext cx="0" cy="0"/>
            </p14:xfrm>
          </p:contentPart>
        </mc:Choice>
        <mc:Fallback xmlns="">
          <p:pic>
            <p:nvPicPr>
              <p:cNvPr id="268292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27775" y="22801263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8294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2875" y="2598738"/>
              <a:ext cx="179388" cy="115887"/>
            </p14:xfrm>
          </p:contentPart>
        </mc:Choice>
        <mc:Fallback xmlns="">
          <p:pic>
            <p:nvPicPr>
              <p:cNvPr id="268294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528" y="2589524"/>
                <a:ext cx="198082" cy="1343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8295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1775" y="3036888"/>
              <a:ext cx="134938" cy="34925"/>
            </p14:xfrm>
          </p:contentPart>
        </mc:Choice>
        <mc:Fallback xmlns="">
          <p:pic>
            <p:nvPicPr>
              <p:cNvPr id="268295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2369" y="3027897"/>
                <a:ext cx="153750" cy="5290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119</a:t>
            </a:fld>
            <a:endParaRPr lang="en-US"/>
          </a:p>
        </p:txBody>
      </p:sp>
      <p:pic>
        <p:nvPicPr>
          <p:cNvPr id="1628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85728"/>
            <a:ext cx="8001056" cy="585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24" y="-24"/>
            <a:ext cx="7500990" cy="857232"/>
          </a:xfrm>
        </p:spPr>
        <p:txBody>
          <a:bodyPr>
            <a:normAutofit/>
          </a:bodyPr>
          <a:lstStyle/>
          <a:p>
            <a:r>
              <a:rPr lang="en-US" dirty="0" smtClean="0"/>
              <a:t>Error-recovery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7232"/>
            <a:ext cx="8229600" cy="5268931"/>
          </a:xfrm>
        </p:spPr>
        <p:txBody>
          <a:bodyPr>
            <a:normAutofit/>
          </a:bodyPr>
          <a:lstStyle/>
          <a:p>
            <a:pPr algn="just">
              <a:lnSpc>
                <a:spcPct val="80000"/>
              </a:lnSpc>
            </a:pPr>
            <a:r>
              <a:rPr lang="en-US" sz="2400" dirty="0" smtClean="0"/>
              <a:t>Panic mode</a:t>
            </a:r>
          </a:p>
          <a:p>
            <a:pPr lvl="1" algn="just">
              <a:lnSpc>
                <a:spcPct val="80000"/>
              </a:lnSpc>
            </a:pPr>
            <a:r>
              <a:rPr lang="en-US" sz="2400" dirty="0" smtClean="0"/>
              <a:t>Discard input symbol one at a time until one of designated set of synchronization tokens is found.</a:t>
            </a:r>
          </a:p>
          <a:p>
            <a:pPr lvl="1" algn="just">
              <a:lnSpc>
                <a:spcPct val="80000"/>
              </a:lnSpc>
            </a:pPr>
            <a:endParaRPr lang="en-US" sz="2400" dirty="0" smtClean="0"/>
          </a:p>
          <a:p>
            <a:pPr algn="just">
              <a:lnSpc>
                <a:spcPct val="80000"/>
              </a:lnSpc>
            </a:pPr>
            <a:r>
              <a:rPr lang="en-US" sz="2400" dirty="0" smtClean="0"/>
              <a:t>Phrase level</a:t>
            </a:r>
          </a:p>
          <a:p>
            <a:pPr lvl="1" algn="just">
              <a:lnSpc>
                <a:spcPct val="80000"/>
              </a:lnSpc>
            </a:pPr>
            <a:r>
              <a:rPr lang="en-US" sz="2400" dirty="0" smtClean="0"/>
              <a:t>Replacing a prefix of remaining input by some string that allows the parser to continue.</a:t>
            </a:r>
          </a:p>
          <a:p>
            <a:pPr lvl="1" algn="just">
              <a:lnSpc>
                <a:spcPct val="80000"/>
              </a:lnSpc>
            </a:pPr>
            <a:endParaRPr lang="en-US" sz="2400" dirty="0" smtClean="0"/>
          </a:p>
          <a:p>
            <a:pPr algn="just">
              <a:lnSpc>
                <a:spcPct val="80000"/>
              </a:lnSpc>
            </a:pPr>
            <a:r>
              <a:rPr lang="en-US" sz="2400" dirty="0" smtClean="0"/>
              <a:t>Error productions</a:t>
            </a:r>
          </a:p>
          <a:p>
            <a:pPr lvl="1" algn="just">
              <a:lnSpc>
                <a:spcPct val="80000"/>
              </a:lnSpc>
            </a:pPr>
            <a:r>
              <a:rPr lang="en-US" sz="2400" dirty="0" smtClean="0"/>
              <a:t>Augment the grammar with productions that generate the erroneous constructs.</a:t>
            </a:r>
          </a:p>
          <a:p>
            <a:pPr marL="457200" lvl="1" indent="0" algn="just">
              <a:lnSpc>
                <a:spcPct val="80000"/>
              </a:lnSpc>
              <a:buNone/>
            </a:pPr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58259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Precedence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14356"/>
            <a:ext cx="8229600" cy="5500726"/>
          </a:xfrm>
        </p:spPr>
        <p:txBody>
          <a:bodyPr>
            <a:noAutofit/>
          </a:bodyPr>
          <a:lstStyle/>
          <a:p>
            <a:pPr algn="just">
              <a:buNone/>
            </a:pPr>
            <a:r>
              <a:rPr lang="en-US" sz="2400" b="1" u="sng" dirty="0" smtClean="0"/>
              <a:t>Algorithm for Constructing Precedence Functions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en-US" sz="2400" dirty="0" smtClean="0"/>
              <a:t>Create functions </a:t>
            </a:r>
            <a:r>
              <a:rPr lang="en-US" sz="2400" i="1" dirty="0" err="1" smtClean="0"/>
              <a:t>f</a:t>
            </a:r>
            <a:r>
              <a:rPr lang="en-US" sz="2400" baseline="-25000" dirty="0" err="1" smtClean="0"/>
              <a:t>a</a:t>
            </a:r>
            <a:r>
              <a:rPr lang="en-US" sz="2400" dirty="0" smtClean="0"/>
              <a:t> for each grammar terminal </a:t>
            </a:r>
            <a:r>
              <a:rPr lang="en-US" sz="2400" i="1" dirty="0" smtClean="0"/>
              <a:t>a</a:t>
            </a:r>
            <a:r>
              <a:rPr lang="en-US" sz="2400" dirty="0" smtClean="0"/>
              <a:t> and for the end of string symbol.</a:t>
            </a:r>
            <a:endParaRPr lang="en-IN" sz="2400" dirty="0" smtClean="0"/>
          </a:p>
          <a:p>
            <a:pPr marL="514350" lvl="0" indent="-514350" algn="just">
              <a:buFont typeface="+mj-lt"/>
              <a:buAutoNum type="arabicPeriod"/>
            </a:pPr>
            <a:r>
              <a:rPr lang="en-US" sz="2400" dirty="0" smtClean="0"/>
              <a:t>Partition the symbols in groups so that </a:t>
            </a:r>
            <a:r>
              <a:rPr lang="en-US" sz="2400" i="1" dirty="0" err="1" smtClean="0"/>
              <a:t>f</a:t>
            </a:r>
            <a:r>
              <a:rPr lang="en-US" sz="2400" baseline="-25000" dirty="0" err="1" smtClean="0"/>
              <a:t>a</a:t>
            </a:r>
            <a:r>
              <a:rPr lang="en-US" sz="2400" dirty="0" smtClean="0"/>
              <a:t> and </a:t>
            </a:r>
            <a:r>
              <a:rPr lang="en-US" sz="2400" i="1" dirty="0" err="1" smtClean="0"/>
              <a:t>g</a:t>
            </a:r>
            <a:r>
              <a:rPr lang="en-US" sz="2400" baseline="-25000" dirty="0" err="1" smtClean="0"/>
              <a:t>b</a:t>
            </a:r>
            <a:r>
              <a:rPr lang="en-US" sz="2400" dirty="0" smtClean="0"/>
              <a:t> are in the same group if </a:t>
            </a:r>
            <a:r>
              <a:rPr lang="en-US" sz="2400" i="1" dirty="0" smtClean="0"/>
              <a:t>a</a:t>
            </a:r>
            <a:r>
              <a:rPr lang="en-US" sz="2400" dirty="0" smtClean="0"/>
              <a:t> = </a:t>
            </a:r>
            <a:r>
              <a:rPr lang="en-US" sz="2400" i="1" dirty="0" smtClean="0"/>
              <a:t>b </a:t>
            </a:r>
            <a:r>
              <a:rPr lang="en-US" sz="2400" dirty="0" smtClean="0"/>
              <a:t>(there can be symbols in the same group even if they are not connected by this relation).</a:t>
            </a:r>
            <a:endParaRPr lang="en-IN" sz="2400" dirty="0" smtClean="0"/>
          </a:p>
          <a:p>
            <a:pPr marL="514350" lvl="0" indent="-514350" algn="just">
              <a:buFont typeface="+mj-lt"/>
              <a:buAutoNum type="arabicPeriod"/>
            </a:pPr>
            <a:r>
              <a:rPr lang="en-US" sz="2400" dirty="0" smtClean="0"/>
              <a:t>Create a directed graph whose nodes are in the groups, next for each symbols a and b do: place an edge from the group of </a:t>
            </a:r>
            <a:r>
              <a:rPr lang="en-US" sz="2400" i="1" dirty="0" err="1" smtClean="0"/>
              <a:t>g</a:t>
            </a:r>
            <a:r>
              <a:rPr lang="en-US" sz="2400" baseline="-25000" dirty="0" err="1" smtClean="0"/>
              <a:t>b</a:t>
            </a:r>
            <a:r>
              <a:rPr lang="en-US" sz="2400" dirty="0" smtClean="0"/>
              <a:t> to the group of </a:t>
            </a:r>
            <a:r>
              <a:rPr lang="en-US" sz="2400" i="1" dirty="0" err="1" smtClean="0"/>
              <a:t>f</a:t>
            </a:r>
            <a:r>
              <a:rPr lang="en-US" sz="2400" baseline="-25000" dirty="0" err="1" smtClean="0"/>
              <a:t>a</a:t>
            </a:r>
            <a:r>
              <a:rPr lang="en-US" sz="2400" dirty="0" smtClean="0"/>
              <a:t> if </a:t>
            </a:r>
            <a:r>
              <a:rPr lang="en-US" sz="2400" i="1" dirty="0" smtClean="0"/>
              <a:t>a </a:t>
            </a:r>
            <a:r>
              <a:rPr lang="en-US" sz="2400" dirty="0" smtClean="0"/>
              <a:t>&lt;· </a:t>
            </a:r>
            <a:r>
              <a:rPr lang="en-US" sz="2400" i="1" dirty="0" smtClean="0"/>
              <a:t>b</a:t>
            </a:r>
            <a:r>
              <a:rPr lang="en-US" sz="2400" dirty="0" smtClean="0"/>
              <a:t>, otherwise if </a:t>
            </a:r>
            <a:r>
              <a:rPr lang="en-US" sz="2400" i="1" dirty="0" smtClean="0"/>
              <a:t>a </a:t>
            </a:r>
            <a:r>
              <a:rPr lang="en-US" sz="2400" dirty="0" smtClean="0"/>
              <a:t>·&gt; </a:t>
            </a:r>
            <a:r>
              <a:rPr lang="en-US" sz="2400" i="1" dirty="0" smtClean="0"/>
              <a:t>b </a:t>
            </a:r>
            <a:r>
              <a:rPr lang="en-US" sz="2400" dirty="0" smtClean="0"/>
              <a:t>place an edge from the group of </a:t>
            </a:r>
            <a:r>
              <a:rPr lang="en-US" sz="2400" i="1" dirty="0" err="1" smtClean="0"/>
              <a:t>f</a:t>
            </a:r>
            <a:r>
              <a:rPr lang="en-US" sz="2400" baseline="-25000" dirty="0" err="1" smtClean="0"/>
              <a:t>a</a:t>
            </a:r>
            <a:r>
              <a:rPr lang="en-US" sz="2400" dirty="0" smtClean="0"/>
              <a:t> to that of </a:t>
            </a:r>
            <a:r>
              <a:rPr lang="en-US" sz="2400" i="1" dirty="0" err="1" smtClean="0"/>
              <a:t>g</a:t>
            </a:r>
            <a:r>
              <a:rPr lang="en-US" sz="2400" baseline="-25000" dirty="0" err="1" smtClean="0"/>
              <a:t>b</a:t>
            </a:r>
            <a:r>
              <a:rPr lang="en-US" sz="2400" dirty="0" smtClean="0"/>
              <a:t>.</a:t>
            </a:r>
            <a:endParaRPr lang="en-IN" sz="2400" dirty="0" smtClean="0"/>
          </a:p>
          <a:p>
            <a:pPr marL="514350" lvl="0" indent="-514350" algn="just">
              <a:buFont typeface="+mj-lt"/>
              <a:buAutoNum type="arabicPeriod"/>
            </a:pPr>
            <a:r>
              <a:rPr lang="en-US" sz="2400" dirty="0" smtClean="0"/>
              <a:t>If the constructed graph has a cycle then no precedence functions exist. When there are no cycles collect the length of the longest paths from the groups of </a:t>
            </a:r>
            <a:r>
              <a:rPr lang="en-US" sz="2400" i="1" dirty="0" err="1" smtClean="0"/>
              <a:t>f</a:t>
            </a:r>
            <a:r>
              <a:rPr lang="en-US" sz="2400" baseline="-25000" dirty="0" err="1" smtClean="0"/>
              <a:t>a</a:t>
            </a:r>
            <a:r>
              <a:rPr lang="en-US" sz="2400" dirty="0" smtClean="0"/>
              <a:t> and </a:t>
            </a:r>
            <a:r>
              <a:rPr lang="en-US" sz="2400" i="1" dirty="0" err="1" smtClean="0"/>
              <a:t>g</a:t>
            </a:r>
            <a:r>
              <a:rPr lang="en-US" sz="2400" baseline="-25000" dirty="0" err="1" smtClean="0"/>
              <a:t>b</a:t>
            </a:r>
            <a:r>
              <a:rPr lang="en-US" sz="2400" dirty="0" smtClean="0"/>
              <a:t> respectively.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120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66243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152063" y="44769088"/>
              <a:ext cx="0" cy="0"/>
            </p14:xfrm>
          </p:contentPart>
        </mc:Choice>
        <mc:Fallback xmlns="">
          <p:pic>
            <p:nvPicPr>
              <p:cNvPr id="266243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52063" y="44769088"/>
                <a:ext cx="0" cy="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121</a:t>
            </a:fld>
            <a:endParaRPr lang="en-US"/>
          </a:p>
        </p:txBody>
      </p:sp>
      <p:pic>
        <p:nvPicPr>
          <p:cNvPr id="244742" name="Picture 6" descr="https://www.gatevidyalay.com/wp-content/uploads/2018/03/Operator-Precedence-Parsing-Graph-Representing-Precedence-Function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357166"/>
            <a:ext cx="3819525" cy="3571900"/>
          </a:xfrm>
          <a:prstGeom prst="rect">
            <a:avLst/>
          </a:prstGeom>
          <a:noFill/>
        </p:spPr>
      </p:pic>
      <p:cxnSp>
        <p:nvCxnSpPr>
          <p:cNvPr id="32" name="Straight Arrow Connector 31"/>
          <p:cNvCxnSpPr>
            <a:stCxn id="12" idx="5"/>
            <a:endCxn id="17" idx="2"/>
          </p:cNvCxnSpPr>
          <p:nvPr/>
        </p:nvCxnSpPr>
        <p:spPr>
          <a:xfrm rot="16200000" flipH="1">
            <a:off x="5674429" y="2066818"/>
            <a:ext cx="1915826" cy="17372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5214942" y="357166"/>
            <a:ext cx="2928958" cy="3857652"/>
            <a:chOff x="5357818" y="1071546"/>
            <a:chExt cx="2928958" cy="3857652"/>
          </a:xfrm>
        </p:grpSpPr>
        <p:sp>
          <p:nvSpPr>
            <p:cNvPr id="10" name="Oval 9"/>
            <p:cNvSpPr/>
            <p:nvPr/>
          </p:nvSpPr>
          <p:spPr>
            <a:xfrm>
              <a:off x="5357818" y="1071546"/>
              <a:ext cx="642942" cy="642942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f</a:t>
              </a:r>
              <a:r>
                <a:rPr lang="en-IN" baseline="-25000" dirty="0" smtClean="0"/>
                <a:t>id</a:t>
              </a:r>
              <a:endParaRPr lang="en-US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7500958" y="1071546"/>
              <a:ext cx="642942" cy="642942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 err="1" smtClean="0"/>
                <a:t>g</a:t>
              </a:r>
              <a:r>
                <a:rPr lang="en-IN" baseline="-25000" dirty="0" err="1" smtClean="0"/>
                <a:t>id</a:t>
              </a:r>
              <a:endParaRPr lang="en-US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5357818" y="2143116"/>
              <a:ext cx="642942" cy="642942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g</a:t>
              </a:r>
              <a:r>
                <a:rPr lang="en-IN" baseline="-25000" dirty="0" smtClean="0"/>
                <a:t>*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7572396" y="2143116"/>
              <a:ext cx="642942" cy="642942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f</a:t>
              </a:r>
              <a:r>
                <a:rPr lang="en-IN" baseline="-25000" dirty="0" smtClean="0"/>
                <a:t>*</a:t>
              </a:r>
              <a:endParaRPr lang="en-US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5429256" y="3214686"/>
              <a:ext cx="642942" cy="642942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f</a:t>
              </a:r>
              <a:r>
                <a:rPr lang="en-IN" baseline="-25000" dirty="0" smtClean="0"/>
                <a:t>+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7572396" y="3214686"/>
              <a:ext cx="642942" cy="642942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g</a:t>
              </a:r>
              <a:r>
                <a:rPr lang="en-IN" baseline="-25000" dirty="0" smtClean="0"/>
                <a:t>+</a:t>
              </a:r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5500694" y="4286256"/>
              <a:ext cx="642942" cy="642942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g</a:t>
              </a:r>
              <a:r>
                <a:rPr lang="en-IN" baseline="-25000" dirty="0" smtClean="0"/>
                <a:t>$</a:t>
              </a:r>
              <a:endParaRPr lang="en-US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7643834" y="4286256"/>
              <a:ext cx="642942" cy="642942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f</a:t>
              </a:r>
              <a:r>
                <a:rPr lang="en-IN" baseline="-25000" dirty="0" smtClean="0"/>
                <a:t>$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10" idx="4"/>
              <a:endCxn id="12" idx="0"/>
            </p:cNvCxnSpPr>
            <p:nvPr/>
          </p:nvCxnSpPr>
          <p:spPr>
            <a:xfrm rot="5400000">
              <a:off x="5464975" y="1928802"/>
              <a:ext cx="42862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rot="5400000">
              <a:off x="5499900" y="2999578"/>
              <a:ext cx="42862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5400000">
              <a:off x="5571338" y="4071148"/>
              <a:ext cx="42862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rot="5400000">
              <a:off x="7644628" y="1928008"/>
              <a:ext cx="42862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5400000">
              <a:off x="7644628" y="2999578"/>
              <a:ext cx="42862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rot="5400000">
              <a:off x="7714478" y="4071148"/>
              <a:ext cx="42862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rot="16200000" flipH="1">
              <a:off x="5822165" y="1607331"/>
              <a:ext cx="1857388" cy="164307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11" idx="3"/>
              <a:endCxn id="14" idx="7"/>
            </p:cNvCxnSpPr>
            <p:nvPr/>
          </p:nvCxnSpPr>
          <p:spPr>
            <a:xfrm rot="5400000">
              <a:off x="5942322" y="1656050"/>
              <a:ext cx="1688512" cy="161707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13" idx="3"/>
              <a:endCxn id="16" idx="7"/>
            </p:cNvCxnSpPr>
            <p:nvPr/>
          </p:nvCxnSpPr>
          <p:spPr>
            <a:xfrm rot="5400000">
              <a:off x="6013760" y="2727620"/>
              <a:ext cx="1688512" cy="161707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3" idx="2"/>
              <a:endCxn id="12" idx="6"/>
            </p:cNvCxnSpPr>
            <p:nvPr/>
          </p:nvCxnSpPr>
          <p:spPr>
            <a:xfrm rot="10800000">
              <a:off x="6000760" y="2464587"/>
              <a:ext cx="1571636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14" idx="6"/>
              <a:endCxn id="15" idx="2"/>
            </p:cNvCxnSpPr>
            <p:nvPr/>
          </p:nvCxnSpPr>
          <p:spPr>
            <a:xfrm>
              <a:off x="6072198" y="3536157"/>
              <a:ext cx="150019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urved Connector 42"/>
            <p:cNvCxnSpPr>
              <a:stCxn id="11" idx="6"/>
              <a:endCxn id="17" idx="6"/>
            </p:cNvCxnSpPr>
            <p:nvPr/>
          </p:nvCxnSpPr>
          <p:spPr>
            <a:xfrm>
              <a:off x="8143900" y="1393017"/>
              <a:ext cx="142876" cy="3214710"/>
            </a:xfrm>
            <a:prstGeom prst="curvedConnector3">
              <a:avLst>
                <a:gd name="adj1" fmla="val 469653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urved Connector 45"/>
            <p:cNvCxnSpPr>
              <a:stCxn id="10" idx="2"/>
              <a:endCxn id="16" idx="2"/>
            </p:cNvCxnSpPr>
            <p:nvPr/>
          </p:nvCxnSpPr>
          <p:spPr>
            <a:xfrm rot="10800000" flipH="1" flipV="1">
              <a:off x="5357818" y="1393017"/>
              <a:ext cx="142876" cy="3214710"/>
            </a:xfrm>
            <a:prstGeom prst="curvedConnector3">
              <a:avLst>
                <a:gd name="adj1" fmla="val -457928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ight Arrow 48"/>
          <p:cNvSpPr/>
          <p:nvPr/>
        </p:nvSpPr>
        <p:spPr>
          <a:xfrm>
            <a:off x="3857620" y="2071678"/>
            <a:ext cx="428628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" name="Table 49"/>
          <p:cNvGraphicFramePr>
            <a:graphicFrameLocks noGrp="1"/>
          </p:cNvGraphicFramePr>
          <p:nvPr/>
        </p:nvGraphicFramePr>
        <p:xfrm>
          <a:off x="500036" y="5000636"/>
          <a:ext cx="4143402" cy="1199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819"/>
                <a:gridCol w="857256"/>
                <a:gridCol w="857256"/>
                <a:gridCol w="850950"/>
                <a:gridCol w="792121"/>
              </a:tblGrid>
              <a:tr h="39973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0"/>
                      </a:schemeClr>
                    </a:solidFill>
                  </a:tcPr>
                </a:tc>
              </a:tr>
              <a:tr h="399735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f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0"/>
                      </a:schemeClr>
                    </a:solidFill>
                  </a:tcPr>
                </a:tc>
              </a:tr>
              <a:tr h="399735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500034" y="4559866"/>
            <a:ext cx="3901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The resulting Precedence functions are: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857752" y="5286388"/>
            <a:ext cx="34290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f</a:t>
            </a:r>
            <a:r>
              <a:rPr lang="en-IN" sz="2400" baseline="-25000" dirty="0" smtClean="0"/>
              <a:t>id</a:t>
            </a:r>
            <a:r>
              <a:rPr lang="en-IN" sz="2400" dirty="0" smtClean="0"/>
              <a:t> →g</a:t>
            </a:r>
            <a:r>
              <a:rPr lang="en-IN" sz="2400" baseline="-25000" dirty="0" smtClean="0"/>
              <a:t>*</a:t>
            </a:r>
            <a:r>
              <a:rPr lang="en-IN" sz="2400" dirty="0" smtClean="0"/>
              <a:t> →f</a:t>
            </a:r>
            <a:r>
              <a:rPr lang="en-IN" sz="2400" baseline="-25000" dirty="0" smtClean="0"/>
              <a:t>+</a:t>
            </a:r>
            <a:r>
              <a:rPr lang="en-IN" sz="2400" dirty="0" smtClean="0"/>
              <a:t> → g</a:t>
            </a:r>
            <a:r>
              <a:rPr lang="en-IN" sz="2400" baseline="-25000" dirty="0" smtClean="0"/>
              <a:t>+</a:t>
            </a:r>
            <a:r>
              <a:rPr lang="en-IN" sz="2400" dirty="0" smtClean="0"/>
              <a:t> →f</a:t>
            </a:r>
            <a:r>
              <a:rPr lang="en-IN" sz="2400" baseline="-25000" dirty="0" smtClean="0"/>
              <a:t>$</a:t>
            </a:r>
          </a:p>
          <a:p>
            <a:endParaRPr lang="en-IN" sz="2400" baseline="-25000" dirty="0" smtClean="0"/>
          </a:p>
          <a:p>
            <a:r>
              <a:rPr lang="en-IN" sz="2400" dirty="0" err="1" smtClean="0"/>
              <a:t>g</a:t>
            </a:r>
            <a:r>
              <a:rPr lang="en-IN" sz="2400" baseline="-25000" dirty="0" err="1" smtClean="0"/>
              <a:t>id</a:t>
            </a:r>
            <a:r>
              <a:rPr lang="en-IN" sz="2400" dirty="0" smtClean="0"/>
              <a:t> →f</a:t>
            </a:r>
            <a:r>
              <a:rPr lang="en-IN" sz="2400" baseline="-25000" dirty="0" smtClean="0"/>
              <a:t>*</a:t>
            </a:r>
            <a:r>
              <a:rPr lang="en-IN" sz="2400" dirty="0" smtClean="0"/>
              <a:t> →g</a:t>
            </a:r>
            <a:r>
              <a:rPr lang="en-IN" sz="2400" baseline="-25000" dirty="0" smtClean="0"/>
              <a:t>* </a:t>
            </a:r>
            <a:r>
              <a:rPr lang="en-IN" sz="2400" dirty="0" smtClean="0"/>
              <a:t>→f</a:t>
            </a:r>
            <a:r>
              <a:rPr lang="en-IN" sz="2400" baseline="-25000" dirty="0" smtClean="0"/>
              <a:t>+</a:t>
            </a:r>
            <a:r>
              <a:rPr lang="en-IN" sz="2400" dirty="0" smtClean="0"/>
              <a:t> → g</a:t>
            </a:r>
            <a:r>
              <a:rPr lang="en-IN" sz="2400" baseline="-25000" dirty="0" smtClean="0"/>
              <a:t>+</a:t>
            </a:r>
            <a:r>
              <a:rPr lang="en-IN" sz="2400" dirty="0" smtClean="0"/>
              <a:t> →f</a:t>
            </a:r>
            <a:r>
              <a:rPr lang="en-IN" sz="2400" baseline="-25000" dirty="0" smtClean="0"/>
              <a:t>$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IN" sz="2400" dirty="0" smtClean="0"/>
              <a:t> </a:t>
            </a:r>
            <a:endParaRPr lang="en-US" sz="2400" dirty="0" smtClean="0"/>
          </a:p>
          <a:p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65222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89588" y="2374900"/>
              <a:ext cx="1587" cy="9525"/>
            </p14:xfrm>
          </p:contentPart>
        </mc:Choice>
        <mc:Fallback xmlns="">
          <p:pic>
            <p:nvPicPr>
              <p:cNvPr id="265222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48326" y="2365375"/>
                <a:ext cx="84111" cy="285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65224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26100" y="1295400"/>
              <a:ext cx="1588" cy="17463"/>
            </p14:xfrm>
          </p:contentPart>
        </mc:Choice>
        <mc:Fallback xmlns="">
          <p:pic>
            <p:nvPicPr>
              <p:cNvPr id="265224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84812" y="1286319"/>
                <a:ext cx="84164" cy="356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65225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16575" y="1562100"/>
              <a:ext cx="1588" cy="19050"/>
            </p14:xfrm>
          </p:contentPart>
        </mc:Choice>
        <mc:Fallback xmlns="">
          <p:pic>
            <p:nvPicPr>
              <p:cNvPr id="265225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75287" y="1552194"/>
                <a:ext cx="84164" cy="3886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0043"/>
            <a:ext cx="8229600" cy="5786478"/>
          </a:xfrm>
        </p:spPr>
        <p:txBody>
          <a:bodyPr>
            <a:normAutofit lnSpcReduction="10000"/>
          </a:bodyPr>
          <a:lstStyle/>
          <a:p>
            <a:pPr marL="0" indent="19050" algn="just" fontAlgn="base">
              <a:buNone/>
            </a:pPr>
            <a:r>
              <a:rPr lang="en-US" sz="2400" b="1" dirty="0" smtClean="0"/>
              <a:t>Use:</a:t>
            </a:r>
          </a:p>
          <a:p>
            <a:pPr indent="19050" algn="just" fontAlgn="base">
              <a:buNone/>
            </a:pPr>
            <a:r>
              <a:rPr lang="en-US" sz="2400" dirty="0" smtClean="0"/>
              <a:t>Most calculators use operator precedence parsers to convert from the human-readable infix notation relying on order of operations to a format that is optimized for evaluation such as Reverse Polish notation (RPN).</a:t>
            </a:r>
          </a:p>
          <a:p>
            <a:pPr fontAlgn="base">
              <a:buNone/>
            </a:pPr>
            <a:endParaRPr lang="en-US" sz="2400" b="1" dirty="0" smtClean="0"/>
          </a:p>
          <a:p>
            <a:pPr fontAlgn="base">
              <a:buNone/>
            </a:pPr>
            <a:r>
              <a:rPr lang="en-US" sz="2400" b="1" dirty="0" smtClean="0"/>
              <a:t>Advantages :</a:t>
            </a:r>
            <a:endParaRPr lang="en-US" sz="2400" dirty="0" smtClean="0"/>
          </a:p>
          <a:p>
            <a:pPr fontAlgn="base"/>
            <a:r>
              <a:rPr lang="en-US" sz="2400" dirty="0" smtClean="0"/>
              <a:t>It can easily be constructed by hand.</a:t>
            </a:r>
          </a:p>
          <a:p>
            <a:pPr fontAlgn="base"/>
            <a:r>
              <a:rPr lang="en-US" sz="2400" dirty="0" smtClean="0"/>
              <a:t>It is simple to implement this type of parsing.</a:t>
            </a:r>
          </a:p>
          <a:p>
            <a:pPr fontAlgn="base">
              <a:buNone/>
            </a:pPr>
            <a:endParaRPr lang="en-US" sz="2400" b="1" dirty="0" smtClean="0"/>
          </a:p>
          <a:p>
            <a:pPr fontAlgn="base">
              <a:buNone/>
            </a:pPr>
            <a:r>
              <a:rPr lang="en-US" sz="2400" b="1" dirty="0" smtClean="0"/>
              <a:t>Disadvantages :</a:t>
            </a:r>
            <a:endParaRPr lang="en-US" sz="2400" dirty="0" smtClean="0"/>
          </a:p>
          <a:p>
            <a:pPr fontAlgn="base"/>
            <a:r>
              <a:rPr lang="en-US" sz="2400" dirty="0" smtClean="0"/>
              <a:t>It is hard to handle tokens like the minus sign (-), which has two different precedence (depending on whether it is unary or binary).</a:t>
            </a:r>
          </a:p>
          <a:p>
            <a:pPr fontAlgn="base"/>
            <a:r>
              <a:rPr lang="en-US" sz="2400" dirty="0" smtClean="0"/>
              <a:t>It is applicable only to a small class of grammars.</a:t>
            </a:r>
          </a:p>
          <a:p>
            <a:endParaRPr lang="en-US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285728"/>
            <a:ext cx="8401080" cy="285752"/>
          </a:xfrm>
        </p:spPr>
        <p:txBody>
          <a:bodyPr>
            <a:noAutofit/>
          </a:bodyPr>
          <a:lstStyle/>
          <a:p>
            <a:r>
              <a:rPr lang="en-IN" sz="3600" dirty="0" smtClean="0"/>
              <a:t>Error Recovery in Operator Precedence Parsing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714356"/>
            <a:ext cx="8329642" cy="5715040"/>
          </a:xfrm>
        </p:spPr>
        <p:txBody>
          <a:bodyPr>
            <a:noAutofit/>
          </a:bodyPr>
          <a:lstStyle/>
          <a:p>
            <a:pPr algn="just">
              <a:spcBef>
                <a:spcPts val="0"/>
              </a:spcBef>
              <a:buNone/>
            </a:pPr>
            <a:r>
              <a:rPr lang="en-IN" sz="2200" b="1" dirty="0" smtClean="0"/>
              <a:t>Error cases:</a:t>
            </a:r>
          </a:p>
          <a:p>
            <a:pPr lvl="1" algn="just">
              <a:spcBef>
                <a:spcPts val="0"/>
              </a:spcBef>
            </a:pPr>
            <a:r>
              <a:rPr lang="en-IN" sz="2200" dirty="0" smtClean="0"/>
              <a:t>No relation holds between the terminal on the top of the stack and the next input symbol.</a:t>
            </a:r>
          </a:p>
          <a:p>
            <a:pPr lvl="1" algn="just">
              <a:spcBef>
                <a:spcPts val="0"/>
              </a:spcBef>
            </a:pPr>
            <a:r>
              <a:rPr lang="en-IN" sz="2200" dirty="0" smtClean="0"/>
              <a:t>A handle is found (reduction step),but there is no production with this handle as a right side.</a:t>
            </a:r>
          </a:p>
          <a:p>
            <a:pPr lvl="1" algn="just">
              <a:spcBef>
                <a:spcPts val="0"/>
              </a:spcBef>
            </a:pPr>
            <a:endParaRPr lang="en-US" sz="2200" dirty="0" smtClean="0"/>
          </a:p>
          <a:p>
            <a:pPr marL="0" lvl="1" indent="0" algn="just">
              <a:spcBef>
                <a:spcPts val="0"/>
              </a:spcBef>
              <a:buNone/>
            </a:pPr>
            <a:r>
              <a:rPr lang="en-IN" sz="2200" b="1" dirty="0" smtClean="0"/>
              <a:t>Error recovery:</a:t>
            </a:r>
          </a:p>
          <a:p>
            <a:pPr marL="803275" lvl="1" indent="-266700" algn="just">
              <a:spcBef>
                <a:spcPts val="0"/>
              </a:spcBef>
            </a:pPr>
            <a:r>
              <a:rPr lang="en-IN" sz="2200" dirty="0" smtClean="0"/>
              <a:t>Each empty entry is filled with a pointer to an error routine.</a:t>
            </a:r>
          </a:p>
          <a:p>
            <a:pPr marL="725488" lvl="1" indent="-188913" algn="just">
              <a:spcBef>
                <a:spcPts val="0"/>
              </a:spcBef>
            </a:pPr>
            <a:r>
              <a:rPr lang="en-IN" sz="2200" dirty="0" smtClean="0"/>
              <a:t>Decides the popped handle “looks like” which right-hand side, and tries to recover from that situation.</a:t>
            </a:r>
          </a:p>
          <a:p>
            <a:pPr marL="725488" lvl="1" indent="-188913" algn="just">
              <a:spcBef>
                <a:spcPts val="0"/>
              </a:spcBef>
            </a:pPr>
            <a:endParaRPr lang="en-IN" sz="2200" dirty="0" smtClean="0"/>
          </a:p>
          <a:p>
            <a:pPr marL="188913" lvl="1" indent="-188913" algn="just">
              <a:spcBef>
                <a:spcPts val="0"/>
              </a:spcBef>
              <a:buNone/>
            </a:pPr>
            <a:r>
              <a:rPr lang="en-IN" sz="2200" b="1" dirty="0" smtClean="0"/>
              <a:t>Handling Shift/Reduce Errors</a:t>
            </a:r>
          </a:p>
          <a:p>
            <a:pPr marL="536575" lvl="1" indent="0" algn="just">
              <a:spcBef>
                <a:spcPts val="0"/>
              </a:spcBef>
            </a:pPr>
            <a:r>
              <a:rPr lang="en-IN" sz="2200" dirty="0" smtClean="0"/>
              <a:t>To recover ,we must modify(insert/change)</a:t>
            </a:r>
          </a:p>
          <a:p>
            <a:pPr marL="936625" lvl="2" indent="0" algn="just">
              <a:spcBef>
                <a:spcPts val="0"/>
              </a:spcBef>
            </a:pPr>
            <a:r>
              <a:rPr lang="en-IN" sz="2200" dirty="0" smtClean="0"/>
              <a:t>stack</a:t>
            </a:r>
          </a:p>
          <a:p>
            <a:pPr marL="936625" lvl="2" indent="0" algn="just">
              <a:spcBef>
                <a:spcPts val="0"/>
              </a:spcBef>
            </a:pPr>
            <a:r>
              <a:rPr lang="en-IN" sz="2200" dirty="0" smtClean="0"/>
              <a:t>Input</a:t>
            </a:r>
          </a:p>
          <a:p>
            <a:pPr marL="936625" lvl="2" indent="0" algn="just">
              <a:spcBef>
                <a:spcPts val="0"/>
              </a:spcBef>
            </a:pPr>
            <a:r>
              <a:rPr lang="en-IN" sz="2200" dirty="0" smtClean="0"/>
              <a:t>Both</a:t>
            </a:r>
          </a:p>
          <a:p>
            <a:pPr marL="536575" lvl="1" indent="0" algn="just">
              <a:spcBef>
                <a:spcPts val="0"/>
              </a:spcBef>
            </a:pPr>
            <a:r>
              <a:rPr lang="en-IN" sz="2200" dirty="0" smtClean="0"/>
              <a:t>We must be careful that we don’t get into an infinite loop.</a:t>
            </a:r>
          </a:p>
          <a:p>
            <a:pPr lvl="1" algn="just">
              <a:spcBef>
                <a:spcPts val="0"/>
              </a:spcBef>
              <a:buNone/>
            </a:pPr>
            <a:endParaRPr lang="en-IN" sz="22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57150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Problems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124</a:t>
            </a:fld>
            <a:endParaRPr lang="en-US"/>
          </a:p>
        </p:txBody>
      </p:sp>
      <p:pic>
        <p:nvPicPr>
          <p:cNvPr id="2078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714356"/>
            <a:ext cx="5929354" cy="3362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78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428728" y="4429132"/>
            <a:ext cx="1785950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1342262" y="442913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3)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2152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14813" y="4697413"/>
              <a:ext cx="615950" cy="303212"/>
            </p14:xfrm>
          </p:contentPart>
        </mc:Choice>
        <mc:Fallback xmlns="">
          <p:pic>
            <p:nvPicPr>
              <p:cNvPr id="262152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05459" y="4688083"/>
                <a:ext cx="634659" cy="321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2155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8183063" y="174285275"/>
              <a:ext cx="0" cy="0"/>
            </p14:xfrm>
          </p:contentPart>
        </mc:Choice>
        <mc:Fallback xmlns="">
          <p:pic>
            <p:nvPicPr>
              <p:cNvPr id="262155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8183063" y="174285275"/>
                <a:ext cx="0" cy="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00042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Problem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857916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sz="2400" b="1" dirty="0" smtClean="0"/>
              <a:t>S →L = R</a:t>
            </a:r>
            <a:endParaRPr lang="en-US" sz="2400" dirty="0" smtClean="0"/>
          </a:p>
          <a:p>
            <a:pPr>
              <a:buNone/>
            </a:pPr>
            <a:r>
              <a:rPr lang="en-IN" sz="2400" b="1" dirty="0" smtClean="0"/>
              <a:t>S → R</a:t>
            </a:r>
            <a:endParaRPr lang="en-US" sz="2400" dirty="0" smtClean="0"/>
          </a:p>
          <a:p>
            <a:pPr>
              <a:buNone/>
            </a:pPr>
            <a:r>
              <a:rPr lang="en-IN" sz="2400" b="1" dirty="0" smtClean="0"/>
              <a:t>L → * R</a:t>
            </a:r>
            <a:endParaRPr lang="en-US" sz="2400" dirty="0" smtClean="0"/>
          </a:p>
          <a:p>
            <a:pPr>
              <a:buNone/>
            </a:pPr>
            <a:r>
              <a:rPr lang="en-IN" sz="2400" b="1" dirty="0" smtClean="0"/>
              <a:t>L → id</a:t>
            </a:r>
            <a:endParaRPr lang="en-US" sz="2400" dirty="0" smtClean="0"/>
          </a:p>
          <a:p>
            <a:pPr>
              <a:buNone/>
            </a:pPr>
            <a:r>
              <a:rPr lang="en-IN" sz="2400" b="1" dirty="0" smtClean="0"/>
              <a:t>R → L</a:t>
            </a:r>
            <a:endParaRPr lang="en-US" sz="2400" dirty="0" smtClean="0"/>
          </a:p>
          <a:p>
            <a:pPr>
              <a:buNone/>
            </a:pPr>
            <a:r>
              <a:rPr lang="en-US" sz="2400" b="1" dirty="0" smtClean="0"/>
              <a:t> </a:t>
            </a:r>
            <a:endParaRPr lang="en-US" sz="2400" dirty="0" smtClean="0"/>
          </a:p>
          <a:p>
            <a:pPr>
              <a:buNone/>
            </a:pPr>
            <a:r>
              <a:rPr lang="en-US" sz="2000" b="1" dirty="0" smtClean="0"/>
              <a:t>LEADING(S)={=,LEADING(R)}</a:t>
            </a:r>
          </a:p>
          <a:p>
            <a:pPr>
              <a:buNone/>
            </a:pPr>
            <a:r>
              <a:rPr lang="en-US" sz="2000" b="1" dirty="0" smtClean="0"/>
              <a:t>		     ={=,LEADING(L)}={=,*,id}         </a:t>
            </a:r>
            <a:r>
              <a:rPr lang="en-IN" sz="2000" b="1" dirty="0" smtClean="0"/>
              <a:t>S →L = R               = &lt; LEADING(R)</a:t>
            </a:r>
            <a:endParaRPr lang="en-US" sz="2000" dirty="0" smtClean="0"/>
          </a:p>
          <a:p>
            <a:pPr>
              <a:buNone/>
            </a:pPr>
            <a:r>
              <a:rPr lang="en-US" sz="2000" b="1" dirty="0" smtClean="0"/>
              <a:t>LEADING(L)={*,id}		           </a:t>
            </a:r>
            <a:r>
              <a:rPr lang="en-IN" sz="2000" b="1" dirty="0" smtClean="0"/>
              <a:t>L → * R                 * &lt; LEADING(R)</a:t>
            </a:r>
            <a:endParaRPr lang="en-US" sz="2000" dirty="0" smtClean="0"/>
          </a:p>
          <a:p>
            <a:pPr>
              <a:buNone/>
            </a:pPr>
            <a:r>
              <a:rPr lang="en-US" sz="2000" b="1" dirty="0" smtClean="0"/>
              <a:t>LEADING(R)={*,id}		           </a:t>
            </a:r>
            <a:r>
              <a:rPr lang="en-IN" sz="2000" b="1" dirty="0" smtClean="0"/>
              <a:t>S →L = R               TRAILING(L) &gt; =</a:t>
            </a:r>
            <a:endParaRPr lang="en-US" sz="2000" dirty="0" smtClean="0"/>
          </a:p>
          <a:p>
            <a:pPr>
              <a:buNone/>
            </a:pPr>
            <a:r>
              <a:rPr lang="en-US" sz="2000" b="1" dirty="0" smtClean="0"/>
              <a:t> 					        </a:t>
            </a:r>
            <a:r>
              <a:rPr lang="en-IN" sz="2000" b="1" dirty="0" smtClean="0"/>
              <a:t> $&lt;LEADING(S)   AND TRAILING(S)&gt;$</a:t>
            </a:r>
            <a:endParaRPr lang="en-US" sz="2000" dirty="0" smtClean="0"/>
          </a:p>
          <a:p>
            <a:pPr>
              <a:buNone/>
            </a:pPr>
            <a:r>
              <a:rPr lang="en-US" sz="2000" b="1" dirty="0" smtClean="0"/>
              <a:t>TRAILING(S)={=,TRAILING(R)}</a:t>
            </a:r>
          </a:p>
          <a:p>
            <a:pPr>
              <a:buNone/>
            </a:pPr>
            <a:r>
              <a:rPr lang="en-US" sz="2000" b="1" dirty="0" smtClean="0"/>
              <a:t>		       ={=,TRAILING(L)}={=,*,id}</a:t>
            </a:r>
            <a:endParaRPr lang="en-US" sz="2000" dirty="0" smtClean="0"/>
          </a:p>
          <a:p>
            <a:pPr>
              <a:buNone/>
            </a:pPr>
            <a:r>
              <a:rPr lang="en-US" sz="2000" b="1" dirty="0" smtClean="0"/>
              <a:t>TRAILING(L)={*,id}</a:t>
            </a:r>
            <a:endParaRPr lang="en-US" sz="2000" dirty="0" smtClean="0"/>
          </a:p>
          <a:p>
            <a:pPr>
              <a:buNone/>
            </a:pPr>
            <a:r>
              <a:rPr lang="en-US" sz="2000" b="1" dirty="0" smtClean="0"/>
              <a:t>TRAILING(R)= {*,id}</a:t>
            </a: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125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512340" y="784224"/>
          <a:ext cx="4345940" cy="2501900"/>
        </p:xfrm>
        <a:graphic>
          <a:graphicData uri="http://schemas.openxmlformats.org/drawingml/2006/table">
            <a:tbl>
              <a:tblPr/>
              <a:tblGrid>
                <a:gridCol w="797560"/>
                <a:gridCol w="753110"/>
                <a:gridCol w="858520"/>
                <a:gridCol w="899795"/>
                <a:gridCol w="1036955"/>
              </a:tblGrid>
              <a:tr h="500380">
                <a:tc>
                  <a:txBody>
                    <a:bodyPr/>
                    <a:lstStyle/>
                    <a:p>
                      <a:endParaRPr lang="en-US" sz="1100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195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=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195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*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195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id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195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$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0380">
                <a:tc>
                  <a:txBody>
                    <a:bodyPr/>
                    <a:lstStyle/>
                    <a:p>
                      <a:pPr marL="259715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=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e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0380">
                <a:tc>
                  <a:txBody>
                    <a:bodyPr/>
                    <a:lstStyle/>
                    <a:p>
                      <a:pPr marL="259715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*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0380">
                <a:tc>
                  <a:txBody>
                    <a:bodyPr/>
                    <a:lstStyle/>
                    <a:p>
                      <a:pPr marL="259715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  id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e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e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0380">
                <a:tc>
                  <a:txBody>
                    <a:bodyPr/>
                    <a:lstStyle/>
                    <a:p>
                      <a:pPr marL="259715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$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11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00025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Latha"/>
                        </a:rPr>
                        <a:t>accept</a:t>
                      </a:r>
                      <a:endParaRPr lang="en-US" sz="11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9" name="Straight Connector 8"/>
          <p:cNvCxnSpPr/>
          <p:nvPr/>
        </p:nvCxnSpPr>
        <p:spPr>
          <a:xfrm rot="5400000">
            <a:off x="3178959" y="4892685"/>
            <a:ext cx="278608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ight Arrow 9"/>
          <p:cNvSpPr/>
          <p:nvPr/>
        </p:nvSpPr>
        <p:spPr>
          <a:xfrm>
            <a:off x="5929322" y="3643314"/>
            <a:ext cx="500066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929322" y="4000504"/>
            <a:ext cx="500066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5929322" y="4357694"/>
            <a:ext cx="500066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71361" name="Ink 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44700" y="669925"/>
              <a:ext cx="928688" cy="517525"/>
            </p14:xfrm>
          </p:contentPart>
        </mc:Choice>
        <mc:Fallback xmlns="">
          <p:pic>
            <p:nvPicPr>
              <p:cNvPr id="271361" name="Ink 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5345" y="660581"/>
                <a:ext cx="947398" cy="536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1370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09775" y="4249738"/>
              <a:ext cx="61913" cy="90487"/>
            </p14:xfrm>
          </p:contentPart>
        </mc:Choice>
        <mc:Fallback xmlns="">
          <p:pic>
            <p:nvPicPr>
              <p:cNvPr id="271370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00576" y="4240290"/>
                <a:ext cx="80310" cy="1093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1374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97538" y="1955800"/>
              <a:ext cx="2463800" cy="2901950"/>
            </p14:xfrm>
          </p:contentPart>
        </mc:Choice>
        <mc:Fallback xmlns="">
          <p:pic>
            <p:nvPicPr>
              <p:cNvPr id="271374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88182" y="1946442"/>
                <a:ext cx="2482511" cy="2920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1375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86438" y="1187450"/>
              <a:ext cx="2411412" cy="1795463"/>
            </p14:xfrm>
          </p:contentPart>
        </mc:Choice>
        <mc:Fallback xmlns="">
          <p:pic>
            <p:nvPicPr>
              <p:cNvPr id="271375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77079" y="1178089"/>
                <a:ext cx="2430130" cy="1814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1377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88325" y="2438400"/>
              <a:ext cx="1588" cy="26988"/>
            </p14:xfrm>
          </p:contentPart>
        </mc:Choice>
        <mc:Fallback xmlns="">
          <p:pic>
            <p:nvPicPr>
              <p:cNvPr id="271377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47037" y="2429044"/>
                <a:ext cx="84164" cy="457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4286248" y="590283"/>
          <a:ext cx="4643469" cy="4838981"/>
        </p:xfrm>
        <a:graphic>
          <a:graphicData uri="http://schemas.openxmlformats.org/drawingml/2006/table">
            <a:tbl>
              <a:tblPr/>
              <a:tblGrid>
                <a:gridCol w="815485"/>
                <a:gridCol w="815485"/>
                <a:gridCol w="853861"/>
                <a:gridCol w="1199243"/>
                <a:gridCol w="959395"/>
              </a:tblGrid>
              <a:tr h="430101">
                <a:tc>
                  <a:txBody>
                    <a:bodyPr/>
                    <a:lstStyle/>
                    <a:p>
                      <a:pPr algn="ctr">
                        <a:tabLst>
                          <a:tab pos="441325" algn="l"/>
                        </a:tabLst>
                      </a:pPr>
                      <a:endParaRPr lang="en-US" sz="1800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b="1" dirty="0">
                          <a:latin typeface="Calibri"/>
                          <a:ea typeface="Calibri"/>
                          <a:cs typeface="Latha"/>
                        </a:rPr>
                        <a:t>STACK </a:t>
                      </a:r>
                      <a:endParaRPr lang="en-US" sz="18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43555" marR="43555" marT="21777" marB="217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b="1" dirty="0">
                          <a:latin typeface="Calibri"/>
                          <a:ea typeface="Calibri"/>
                          <a:cs typeface="Latha"/>
                        </a:rPr>
                        <a:t>REL. </a:t>
                      </a:r>
                      <a:endParaRPr lang="en-US" sz="18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b="1" dirty="0">
                          <a:latin typeface="Calibri"/>
                          <a:ea typeface="Calibri"/>
                          <a:cs typeface="Latha"/>
                        </a:rPr>
                        <a:t>INPUT </a:t>
                      </a:r>
                      <a:endParaRPr lang="en-US" sz="18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marR="3810" indent="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b="1" dirty="0">
                          <a:latin typeface="Calibri"/>
                          <a:ea typeface="Calibri"/>
                          <a:cs typeface="Latha"/>
                        </a:rPr>
                        <a:t>ACTION </a:t>
                      </a:r>
                      <a:endParaRPr lang="en-US" sz="18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4801">
                <a:tc>
                  <a:txBody>
                    <a:bodyPr/>
                    <a:lstStyle/>
                    <a:p>
                      <a:pPr algn="ctr"/>
                      <a:endParaRPr lang="en-US" sz="180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b="1" dirty="0">
                          <a:latin typeface="Calibri"/>
                          <a:ea typeface="Calibri"/>
                          <a:cs typeface="Latha"/>
                        </a:rPr>
                        <a:t>$ </a:t>
                      </a:r>
                      <a:endParaRPr lang="en-US" sz="18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43555" marR="43555" marT="21777" marB="217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Latha"/>
                        </a:rPr>
                        <a:t>$ &lt; id</a:t>
                      </a:r>
                      <a:endParaRPr lang="en-US" sz="18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Latha"/>
                        </a:rPr>
                        <a:t>id=*id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Latha"/>
                        </a:rPr>
                        <a:t>$</a:t>
                      </a:r>
                      <a:endParaRPr lang="en-US" sz="18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marR="3810" indent="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Latha"/>
                        </a:rPr>
                        <a:t>Shift id</a:t>
                      </a:r>
                      <a:endParaRPr lang="en-US" sz="18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000"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$ &lt; id</a:t>
                      </a:r>
                      <a:endParaRPr lang="en-US" sz="18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b="1" dirty="0">
                          <a:latin typeface="Calibri"/>
                          <a:ea typeface="Calibri"/>
                          <a:cs typeface="Latha"/>
                        </a:rPr>
                        <a:t>$id</a:t>
                      </a:r>
                      <a:endParaRPr lang="en-US" sz="18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43555" marR="43555" marT="21777" marB="217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Latha"/>
                        </a:rPr>
                        <a:t>id &gt; =</a:t>
                      </a:r>
                      <a:endParaRPr lang="en-US" sz="18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latin typeface="Calibri"/>
                          <a:ea typeface="Calibri"/>
                          <a:cs typeface="Latha"/>
                        </a:rPr>
                        <a:t>=* </a:t>
                      </a:r>
                      <a:r>
                        <a:rPr lang="en-US" sz="1800" b="1" dirty="0">
                          <a:latin typeface="Calibri"/>
                          <a:ea typeface="Calibri"/>
                          <a:cs typeface="Latha"/>
                        </a:rPr>
                        <a:t>id $</a:t>
                      </a:r>
                      <a:endParaRPr lang="en-US" sz="18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marR="3810" indent="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/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Latha"/>
                        </a:rPr>
                        <a:t>Pop id</a:t>
                      </a:r>
                      <a:endParaRPr lang="en-US" sz="18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9239">
                <a:tc>
                  <a:txBody>
                    <a:bodyPr/>
                    <a:lstStyle/>
                    <a:p>
                      <a:pPr algn="ctr"/>
                      <a:endParaRPr lang="en-US" sz="180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73038" algn="l"/>
                        </a:tabLst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Latha"/>
                        </a:rPr>
                        <a:t>$</a:t>
                      </a:r>
                      <a:endParaRPr lang="en-US" sz="18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43555" marR="43555" marT="21777" marB="217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0" algn="l"/>
                      <a:r>
                        <a:rPr lang="en-IN" sz="1800" dirty="0" smtClean="0">
                          <a:latin typeface="Calibri"/>
                          <a:ea typeface="Times New Roman"/>
                          <a:cs typeface="Latha"/>
                        </a:rPr>
                        <a:t>  </a:t>
                      </a:r>
                      <a:r>
                        <a:rPr lang="en-IN" sz="1800" b="1" dirty="0" smtClean="0">
                          <a:latin typeface="Calibri"/>
                          <a:ea typeface="Times New Roman"/>
                          <a:cs typeface="Latha"/>
                        </a:rPr>
                        <a:t>$</a:t>
                      </a:r>
                      <a:r>
                        <a:rPr lang="en-IN" sz="1800" b="1" baseline="0" dirty="0" smtClean="0">
                          <a:latin typeface="Calibri"/>
                          <a:ea typeface="Times New Roman"/>
                          <a:cs typeface="Latha"/>
                        </a:rPr>
                        <a:t>  &lt;   =</a:t>
                      </a:r>
                      <a:endParaRPr lang="en-US" sz="1800" b="1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latin typeface="Calibri"/>
                          <a:ea typeface="Calibri"/>
                          <a:cs typeface="Latha"/>
                        </a:rPr>
                        <a:t>= </a:t>
                      </a:r>
                      <a:r>
                        <a:rPr lang="en-US" sz="1800" b="1" dirty="0">
                          <a:latin typeface="Calibri"/>
                          <a:ea typeface="Calibri"/>
                          <a:cs typeface="Latha"/>
                        </a:rPr>
                        <a:t>* id $</a:t>
                      </a:r>
                      <a:endParaRPr lang="en-US" sz="18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0" algn="just"/>
                      <a:r>
                        <a:rPr lang="en-US" sz="1800" b="1" dirty="0" smtClean="0">
                          <a:latin typeface="+mn-lt"/>
                          <a:ea typeface="Calibri"/>
                          <a:cs typeface="Latha"/>
                        </a:rPr>
                        <a:t>Shift =</a:t>
                      </a:r>
                      <a:endParaRPr lang="en-US" sz="1800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9239"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b="1" dirty="0" smtClean="0">
                          <a:latin typeface="Calibri"/>
                          <a:ea typeface="Calibri"/>
                          <a:cs typeface="Latha"/>
                        </a:rPr>
                        <a:t>$=</a:t>
                      </a:r>
                      <a:endParaRPr lang="en-US" sz="1800" b="1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43555" marR="43555" marT="21777" marB="217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0" algn="l"/>
                      <a:r>
                        <a:rPr lang="en-IN" sz="1800" b="1" dirty="0" smtClean="0">
                          <a:latin typeface="Calibri"/>
                          <a:ea typeface="Times New Roman"/>
                          <a:cs typeface="Latha"/>
                        </a:rPr>
                        <a:t> =   &lt;  *</a:t>
                      </a:r>
                      <a:endParaRPr lang="en-US" sz="1800" b="1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latin typeface="+mn-lt"/>
                          <a:ea typeface="Calibri"/>
                          <a:cs typeface="Latha"/>
                        </a:rPr>
                        <a:t>   * id $</a:t>
                      </a:r>
                      <a:endParaRPr lang="en-US" sz="1800" b="1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0" algn="just"/>
                      <a:r>
                        <a:rPr lang="en-US" sz="1800" b="1" dirty="0" smtClean="0">
                          <a:latin typeface="+mn-lt"/>
                          <a:ea typeface="Calibri"/>
                          <a:cs typeface="Latha"/>
                        </a:rPr>
                        <a:t>Shift *</a:t>
                      </a:r>
                      <a:endParaRPr lang="en-US" sz="1800" b="1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9239"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b="1" dirty="0" smtClean="0">
                          <a:latin typeface="Calibri"/>
                          <a:ea typeface="Calibri"/>
                          <a:cs typeface="Latha"/>
                        </a:rPr>
                        <a:t>$=*</a:t>
                      </a:r>
                      <a:endParaRPr lang="en-US" sz="1800" b="1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43555" marR="43555" marT="21777" marB="217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0" algn="l"/>
                      <a:r>
                        <a:rPr lang="en-IN" sz="1800" b="1" dirty="0" smtClean="0">
                          <a:latin typeface="Calibri"/>
                          <a:ea typeface="Times New Roman"/>
                          <a:cs typeface="Latha"/>
                        </a:rPr>
                        <a:t> *  &lt;   id</a:t>
                      </a:r>
                      <a:endParaRPr lang="en-US" sz="1800" b="1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latin typeface="+mn-lt"/>
                          <a:ea typeface="Calibri"/>
                          <a:cs typeface="Latha"/>
                        </a:rPr>
                        <a:t>      id $</a:t>
                      </a:r>
                      <a:endParaRPr lang="en-US" sz="1800" b="1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0" algn="just"/>
                      <a:r>
                        <a:rPr lang="en-US" sz="1800" b="1" dirty="0" smtClean="0">
                          <a:latin typeface="+mn-lt"/>
                          <a:ea typeface="Calibri"/>
                          <a:cs typeface="Latha"/>
                        </a:rPr>
                        <a:t>Shift id</a:t>
                      </a:r>
                      <a:endParaRPr lang="en-US" sz="1800" b="1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9239"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smtClean="0">
                          <a:latin typeface="+mn-lt"/>
                          <a:ea typeface="Times New Roman"/>
                          <a:cs typeface="Latha"/>
                        </a:rPr>
                        <a:t>*   &lt; id</a:t>
                      </a:r>
                      <a:endParaRPr lang="en-US" sz="1800" b="1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b="1" dirty="0" smtClean="0">
                          <a:latin typeface="+mn-lt"/>
                          <a:ea typeface="Calibri"/>
                          <a:cs typeface="Latha"/>
                        </a:rPr>
                        <a:t>$=*id</a:t>
                      </a:r>
                      <a:endParaRPr lang="en-US" sz="1800" b="1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43555" marR="43555" marT="21777" marB="217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0" algn="l"/>
                      <a:r>
                        <a:rPr lang="en-IN" sz="1800" b="1" dirty="0" smtClean="0">
                          <a:latin typeface="Calibri"/>
                          <a:ea typeface="Times New Roman"/>
                          <a:cs typeface="Latha"/>
                        </a:rPr>
                        <a:t>id  &gt;  $</a:t>
                      </a:r>
                      <a:endParaRPr lang="en-US" sz="1800" b="1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b="1" dirty="0" smtClean="0">
                          <a:latin typeface="Calibri"/>
                          <a:ea typeface="Calibri"/>
                          <a:cs typeface="Latha"/>
                        </a:rPr>
                        <a:t>     $</a:t>
                      </a:r>
                      <a:endParaRPr lang="en-US" sz="1800" b="1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0" algn="just"/>
                      <a:r>
                        <a:rPr lang="en-IN" sz="1800" b="1" dirty="0" smtClean="0">
                          <a:latin typeface="Calibri"/>
                          <a:ea typeface="Times New Roman"/>
                          <a:cs typeface="Latha"/>
                        </a:rPr>
                        <a:t>Pop id</a:t>
                      </a:r>
                      <a:endParaRPr lang="en-US" sz="1800" b="1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4645"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smtClean="0">
                          <a:latin typeface="+mn-lt"/>
                          <a:ea typeface="Times New Roman"/>
                          <a:cs typeface="Latha"/>
                        </a:rPr>
                        <a:t>=  &lt; *</a:t>
                      </a:r>
                      <a:endParaRPr lang="en-US" sz="1800" b="1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b="1" dirty="0" smtClean="0">
                          <a:latin typeface="Calibri"/>
                          <a:ea typeface="Calibri"/>
                          <a:cs typeface="Latha"/>
                        </a:rPr>
                        <a:t>$=*</a:t>
                      </a:r>
                      <a:endParaRPr lang="en-US" sz="1800" b="1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43555" marR="43555" marT="21777" marB="217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0" algn="l"/>
                      <a:r>
                        <a:rPr lang="en-IN" sz="1800" b="1" dirty="0" smtClean="0">
                          <a:latin typeface="Calibri"/>
                          <a:ea typeface="Times New Roman"/>
                          <a:cs typeface="Latha"/>
                        </a:rPr>
                        <a:t>*   &gt;  $</a:t>
                      </a:r>
                      <a:endParaRPr lang="en-US" sz="1800" b="1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b="1" dirty="0" smtClean="0">
                          <a:latin typeface="Calibri"/>
                          <a:ea typeface="Calibri"/>
                          <a:cs typeface="Latha"/>
                        </a:rPr>
                        <a:t>     $</a:t>
                      </a:r>
                      <a:endParaRPr lang="en-US" sz="1800" b="1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0" algn="just"/>
                      <a:r>
                        <a:rPr lang="en-IN" sz="1800" b="1" dirty="0" smtClean="0">
                          <a:latin typeface="Calibri"/>
                          <a:ea typeface="Times New Roman"/>
                          <a:cs typeface="Latha"/>
                        </a:rPr>
                        <a:t>Pop *</a:t>
                      </a:r>
                      <a:endParaRPr lang="en-US" sz="1800" b="1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9239"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smtClean="0">
                          <a:latin typeface="Calibri"/>
                          <a:ea typeface="Times New Roman"/>
                          <a:cs typeface="Latha"/>
                        </a:rPr>
                        <a:t>$  &lt;</a:t>
                      </a:r>
                      <a:r>
                        <a:rPr lang="en-IN" sz="1800" b="1" baseline="0" dirty="0" smtClean="0">
                          <a:latin typeface="Calibri"/>
                          <a:ea typeface="Times New Roman"/>
                          <a:cs typeface="Latha"/>
                        </a:rPr>
                        <a:t> </a:t>
                      </a:r>
                      <a:r>
                        <a:rPr lang="en-IN" sz="1800" b="1" dirty="0" smtClean="0">
                          <a:latin typeface="Calibri"/>
                          <a:ea typeface="Times New Roman"/>
                          <a:cs typeface="Latha"/>
                        </a:rPr>
                        <a:t>= </a:t>
                      </a:r>
                      <a:endParaRPr lang="en-US" sz="1800" b="1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b="1" dirty="0" smtClean="0">
                          <a:latin typeface="Calibri"/>
                          <a:ea typeface="Calibri"/>
                          <a:cs typeface="Latha"/>
                        </a:rPr>
                        <a:t>$=</a:t>
                      </a:r>
                      <a:endParaRPr lang="en-US" sz="1800" b="1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43555" marR="43555" marT="21777" marB="217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0" algn="l"/>
                      <a:r>
                        <a:rPr lang="en-IN" sz="1800" b="1" dirty="0" smtClean="0">
                          <a:latin typeface="Calibri"/>
                          <a:ea typeface="Times New Roman"/>
                          <a:cs typeface="Latha"/>
                        </a:rPr>
                        <a:t>=  &gt;  $</a:t>
                      </a:r>
                      <a:endParaRPr lang="en-US" sz="1800" b="1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b="1" dirty="0" smtClean="0">
                          <a:latin typeface="Calibri"/>
                          <a:ea typeface="Calibri"/>
                          <a:cs typeface="Latha"/>
                        </a:rPr>
                        <a:t>   $</a:t>
                      </a:r>
                      <a:endParaRPr lang="en-US" sz="1800" b="1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0" algn="just"/>
                      <a:r>
                        <a:rPr lang="en-IN" sz="1800" b="1" dirty="0" smtClean="0">
                          <a:latin typeface="Calibri"/>
                          <a:ea typeface="Times New Roman"/>
                          <a:cs typeface="Latha"/>
                        </a:rPr>
                        <a:t>Pop =</a:t>
                      </a:r>
                      <a:endParaRPr lang="en-US" sz="1800" b="1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9239"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b="1" dirty="0" smtClean="0">
                          <a:latin typeface="Calibri"/>
                          <a:ea typeface="Calibri"/>
                          <a:cs typeface="Latha"/>
                        </a:rPr>
                        <a:t>$</a:t>
                      </a:r>
                      <a:endParaRPr lang="en-US" sz="1800" b="1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43555" marR="43555" marT="21777" marB="217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0" algn="l"/>
                      <a:endParaRPr lang="en-US" sz="1800" b="1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b="1" dirty="0" smtClean="0">
                          <a:latin typeface="Calibri"/>
                          <a:ea typeface="Calibri"/>
                          <a:cs typeface="Latha"/>
                        </a:rPr>
                        <a:t>$</a:t>
                      </a:r>
                      <a:endParaRPr lang="en-US" sz="1800" b="1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0" algn="just"/>
                      <a:r>
                        <a:rPr lang="en-IN" sz="1800" b="1" dirty="0" smtClean="0">
                          <a:latin typeface="Calibri"/>
                          <a:ea typeface="Times New Roman"/>
                          <a:cs typeface="Latha"/>
                        </a:rPr>
                        <a:t>Accept </a:t>
                      </a:r>
                      <a:endParaRPr lang="en-US" sz="1800" b="1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126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71437" y="214291"/>
          <a:ext cx="3929059" cy="2428892"/>
        </p:xfrm>
        <a:graphic>
          <a:graphicData uri="http://schemas.openxmlformats.org/drawingml/2006/table">
            <a:tbl>
              <a:tblPr/>
              <a:tblGrid>
                <a:gridCol w="721054"/>
                <a:gridCol w="680869"/>
                <a:gridCol w="776167"/>
                <a:gridCol w="813483"/>
                <a:gridCol w="937486"/>
              </a:tblGrid>
              <a:tr h="397617">
                <a:tc>
                  <a:txBody>
                    <a:bodyPr/>
                    <a:lstStyle/>
                    <a:p>
                      <a:endParaRPr lang="en-US" sz="1100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195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=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195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*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195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id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195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Latha"/>
                        </a:rPr>
                        <a:t>$</a:t>
                      </a:r>
                      <a:endParaRPr lang="en-US" sz="11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7617">
                <a:tc>
                  <a:txBody>
                    <a:bodyPr/>
                    <a:lstStyle/>
                    <a:p>
                      <a:pPr marL="259715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=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Latha"/>
                        </a:rPr>
                        <a:t>e</a:t>
                      </a:r>
                      <a:endParaRPr lang="en-US" sz="11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11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8323">
                <a:tc>
                  <a:txBody>
                    <a:bodyPr/>
                    <a:lstStyle/>
                    <a:p>
                      <a:pPr marL="259715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*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2853">
                <a:tc>
                  <a:txBody>
                    <a:bodyPr/>
                    <a:lstStyle/>
                    <a:p>
                      <a:pPr marL="259715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  id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e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e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2482">
                <a:tc>
                  <a:txBody>
                    <a:bodyPr/>
                    <a:lstStyle/>
                    <a:p>
                      <a:pPr marL="259715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$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11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488" marR="3810" indent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Latha"/>
                        </a:rPr>
                        <a:t>accept</a:t>
                      </a:r>
                      <a:endParaRPr lang="en-US" sz="11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Content Placeholder 6"/>
          <p:cNvGraphicFramePr>
            <a:graphicFrameLocks/>
          </p:cNvGraphicFramePr>
          <p:nvPr/>
        </p:nvGraphicFramePr>
        <p:xfrm>
          <a:off x="142845" y="3429000"/>
          <a:ext cx="3929090" cy="2928958"/>
        </p:xfrm>
        <a:graphic>
          <a:graphicData uri="http://schemas.openxmlformats.org/drawingml/2006/table">
            <a:tbl>
              <a:tblPr/>
              <a:tblGrid>
                <a:gridCol w="561298"/>
                <a:gridCol w="724585"/>
                <a:gridCol w="816666"/>
                <a:gridCol w="1014745"/>
                <a:gridCol w="811796"/>
              </a:tblGrid>
              <a:tr h="415063">
                <a:tc>
                  <a:txBody>
                    <a:bodyPr/>
                    <a:lstStyle/>
                    <a:p>
                      <a:pPr algn="ctr">
                        <a:tabLst>
                          <a:tab pos="441325" algn="l"/>
                        </a:tabLst>
                      </a:pPr>
                      <a:endParaRPr lang="en-US" sz="1600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latin typeface="Calibri"/>
                          <a:ea typeface="Calibri"/>
                          <a:cs typeface="Latha"/>
                        </a:rPr>
                        <a:t>STACK </a:t>
                      </a:r>
                      <a:endParaRPr lang="en-US" sz="16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43555" marR="43555" marT="21777" marB="217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latin typeface="Calibri"/>
                          <a:ea typeface="Calibri"/>
                          <a:cs typeface="Latha"/>
                        </a:rPr>
                        <a:t>REL. </a:t>
                      </a:r>
                      <a:endParaRPr lang="en-US" sz="16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latin typeface="Calibri"/>
                          <a:ea typeface="Calibri"/>
                          <a:cs typeface="Latha"/>
                        </a:rPr>
                        <a:t>INPUT </a:t>
                      </a:r>
                      <a:endParaRPr lang="en-US" sz="16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marR="3810" indent="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latin typeface="Calibri"/>
                          <a:ea typeface="Calibri"/>
                          <a:cs typeface="Latha"/>
                        </a:rPr>
                        <a:t>ACTION </a:t>
                      </a:r>
                      <a:endParaRPr lang="en-US" sz="16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5752">
                <a:tc>
                  <a:txBody>
                    <a:bodyPr/>
                    <a:lstStyle/>
                    <a:p>
                      <a:pPr algn="ctr"/>
                      <a:endParaRPr lang="en-US" sz="160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latin typeface="Calibri"/>
                          <a:ea typeface="Calibri"/>
                          <a:cs typeface="Latha"/>
                        </a:rPr>
                        <a:t>$ </a:t>
                      </a:r>
                      <a:endParaRPr lang="en-US" sz="16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43555" marR="43555" marT="21777" marB="217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Calibri"/>
                          <a:ea typeface="Calibri"/>
                          <a:cs typeface="Latha"/>
                        </a:rPr>
                        <a:t>$ &lt; id</a:t>
                      </a:r>
                      <a:endParaRPr lang="en-US" sz="16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Latha"/>
                        </a:rPr>
                        <a:t>id=id*id$</a:t>
                      </a:r>
                      <a:endParaRPr lang="en-US" sz="16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marR="3810" indent="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Calibri"/>
                          <a:ea typeface="Calibri"/>
                          <a:cs typeface="Latha"/>
                        </a:rPr>
                        <a:t>Shift id</a:t>
                      </a:r>
                      <a:endParaRPr lang="en-US" sz="16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8126">
                <a:tc>
                  <a:txBody>
                    <a:bodyPr/>
                    <a:lstStyle/>
                    <a:p>
                      <a:pPr marR="381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Calibri"/>
                          <a:ea typeface="Calibri"/>
                          <a:cs typeface="Latha"/>
                        </a:rPr>
                        <a:t>$ &lt; id</a:t>
                      </a:r>
                      <a:endParaRPr lang="en-US" sz="16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latin typeface="Calibri"/>
                          <a:ea typeface="Calibri"/>
                          <a:cs typeface="Latha"/>
                        </a:rPr>
                        <a:t>$id</a:t>
                      </a:r>
                      <a:endParaRPr lang="en-US" sz="16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43555" marR="43555" marT="21777" marB="217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Calibri"/>
                          <a:ea typeface="Calibri"/>
                          <a:cs typeface="Latha"/>
                        </a:rPr>
                        <a:t>id &gt; =</a:t>
                      </a:r>
                      <a:endParaRPr lang="en-US" sz="16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Calibri"/>
                          <a:ea typeface="Calibri"/>
                          <a:cs typeface="Latha"/>
                        </a:rPr>
                        <a:t>=id * id $</a:t>
                      </a:r>
                      <a:endParaRPr lang="en-US" sz="16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marR="3810" indent="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Calibri"/>
                          <a:ea typeface="Calibri"/>
                          <a:cs typeface="Latha"/>
                        </a:rPr>
                        <a:t>Pop id</a:t>
                      </a:r>
                      <a:endParaRPr lang="en-US" sz="16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288">
                <a:tc>
                  <a:txBody>
                    <a:bodyPr/>
                    <a:lstStyle/>
                    <a:p>
                      <a:pPr algn="ctr"/>
                      <a:endParaRPr lang="en-US" sz="160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73038" algn="l"/>
                        </a:tabLst>
                      </a:pPr>
                      <a:r>
                        <a:rPr lang="en-US" sz="1600" b="1" dirty="0">
                          <a:latin typeface="Calibri"/>
                          <a:ea typeface="Calibri"/>
                          <a:cs typeface="Latha"/>
                        </a:rPr>
                        <a:t>$</a:t>
                      </a:r>
                      <a:endParaRPr lang="en-US" sz="16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43555" marR="43555" marT="21777" marB="217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0" algn="l"/>
                      <a:r>
                        <a:rPr lang="en-IN" sz="1600" dirty="0" smtClean="0">
                          <a:latin typeface="Calibri"/>
                          <a:ea typeface="Times New Roman"/>
                          <a:cs typeface="Latha"/>
                        </a:rPr>
                        <a:t>  </a:t>
                      </a:r>
                      <a:r>
                        <a:rPr lang="en-IN" sz="1600" b="1" dirty="0" smtClean="0">
                          <a:latin typeface="Calibri"/>
                          <a:ea typeface="Times New Roman"/>
                          <a:cs typeface="Latha"/>
                        </a:rPr>
                        <a:t>$</a:t>
                      </a:r>
                      <a:r>
                        <a:rPr lang="en-IN" sz="1600" b="1" baseline="0" dirty="0" smtClean="0">
                          <a:latin typeface="Calibri"/>
                          <a:ea typeface="Times New Roman"/>
                          <a:cs typeface="Latha"/>
                        </a:rPr>
                        <a:t>  &lt;   =</a:t>
                      </a:r>
                      <a:endParaRPr lang="en-US" sz="1600" b="1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Calibri"/>
                          <a:ea typeface="Calibri"/>
                          <a:cs typeface="Latha"/>
                        </a:rPr>
                        <a:t>=id * id $</a:t>
                      </a:r>
                      <a:endParaRPr lang="en-US" sz="16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0" algn="just"/>
                      <a:r>
                        <a:rPr lang="en-US" sz="1600" b="1" dirty="0" smtClean="0">
                          <a:latin typeface="+mn-lt"/>
                          <a:ea typeface="Calibri"/>
                          <a:cs typeface="Latha"/>
                        </a:rPr>
                        <a:t>Shift =</a:t>
                      </a:r>
                      <a:endParaRPr lang="en-US" sz="1600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5441"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 smtClean="0">
                          <a:latin typeface="Calibri"/>
                          <a:ea typeface="Calibri"/>
                          <a:cs typeface="Latha"/>
                        </a:rPr>
                        <a:t>$=</a:t>
                      </a:r>
                      <a:endParaRPr lang="en-US" sz="1600" b="1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43555" marR="43555" marT="21777" marB="217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0" algn="l"/>
                      <a:r>
                        <a:rPr lang="en-IN" sz="1600" b="1" dirty="0" smtClean="0">
                          <a:latin typeface="Calibri"/>
                          <a:ea typeface="Times New Roman"/>
                          <a:cs typeface="Latha"/>
                        </a:rPr>
                        <a:t> =   &lt;   id</a:t>
                      </a:r>
                      <a:endParaRPr lang="en-US" sz="1600" b="1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latin typeface="+mn-lt"/>
                          <a:ea typeface="Calibri"/>
                          <a:cs typeface="Latha"/>
                        </a:rPr>
                        <a:t>   id * id $</a:t>
                      </a:r>
                      <a:endParaRPr lang="en-US" sz="1600" b="1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0" algn="just"/>
                      <a:r>
                        <a:rPr lang="en-US" sz="1600" b="1" dirty="0" smtClean="0">
                          <a:latin typeface="+mn-lt"/>
                          <a:ea typeface="Calibri"/>
                          <a:cs typeface="Latha"/>
                        </a:rPr>
                        <a:t>Shift id</a:t>
                      </a:r>
                      <a:endParaRPr lang="en-US" sz="1600" b="1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288"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 smtClean="0">
                          <a:latin typeface="Calibri"/>
                          <a:ea typeface="Calibri"/>
                          <a:cs typeface="Latha"/>
                        </a:rPr>
                        <a:t>$=id</a:t>
                      </a:r>
                      <a:endParaRPr lang="en-US" sz="1600" b="1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43555" marR="43555" marT="21777" marB="217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0" algn="l"/>
                      <a:r>
                        <a:rPr lang="en-IN" sz="1600" b="1" dirty="0" smtClean="0">
                          <a:latin typeface="Calibri"/>
                          <a:ea typeface="Times New Roman"/>
                          <a:cs typeface="Latha"/>
                        </a:rPr>
                        <a:t> id  e   *</a:t>
                      </a:r>
                      <a:endParaRPr lang="en-US" sz="1600" b="1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marR="381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latin typeface="+mn-lt"/>
                          <a:ea typeface="Calibri"/>
                          <a:cs typeface="Latha"/>
                        </a:rPr>
                        <a:t>     * id $</a:t>
                      </a:r>
                      <a:endParaRPr lang="en-US" sz="1600" b="1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0" algn="just"/>
                      <a:r>
                        <a:rPr lang="en-IN" sz="1600" b="1" dirty="0" smtClean="0">
                          <a:latin typeface="Calibri"/>
                          <a:ea typeface="Times New Roman"/>
                          <a:cs typeface="Latha"/>
                        </a:rPr>
                        <a:t>error</a:t>
                      </a:r>
                      <a:endParaRPr lang="en-US" sz="1600" b="1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10092" marR="10092" marT="100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500694" y="142852"/>
            <a:ext cx="204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Input string : id=*id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142976" y="2916792"/>
            <a:ext cx="2227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Input string : id=id*id</a:t>
            </a:r>
            <a:endParaRPr lang="en-US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70343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7050" y="1724025"/>
              <a:ext cx="134938" cy="7938"/>
            </p14:xfrm>
          </p:contentPart>
        </mc:Choice>
        <mc:Fallback xmlns="">
          <p:pic>
            <p:nvPicPr>
              <p:cNvPr id="270343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7669" y="1716087"/>
                <a:ext cx="153699" cy="238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0345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569138" y="113512600"/>
              <a:ext cx="0" cy="0"/>
            </p14:xfrm>
          </p:contentPart>
        </mc:Choice>
        <mc:Fallback xmlns="">
          <p:pic>
            <p:nvPicPr>
              <p:cNvPr id="270345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569138" y="113512600"/>
                <a:ext cx="0" cy="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127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429256" y="928670"/>
            <a:ext cx="2928958" cy="3857652"/>
            <a:chOff x="5357818" y="1071546"/>
            <a:chExt cx="2928958" cy="3857652"/>
          </a:xfrm>
        </p:grpSpPr>
        <p:sp>
          <p:nvSpPr>
            <p:cNvPr id="8" name="Oval 7"/>
            <p:cNvSpPr/>
            <p:nvPr/>
          </p:nvSpPr>
          <p:spPr>
            <a:xfrm>
              <a:off x="5357818" y="1071546"/>
              <a:ext cx="642942" cy="642942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f</a:t>
              </a:r>
              <a:r>
                <a:rPr lang="en-IN" baseline="-25000" dirty="0" smtClean="0"/>
                <a:t>id</a:t>
              </a:r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7500958" y="1071546"/>
              <a:ext cx="642942" cy="642942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 err="1" smtClean="0"/>
                <a:t>g</a:t>
              </a:r>
              <a:r>
                <a:rPr lang="en-IN" baseline="-25000" dirty="0" err="1" smtClean="0"/>
                <a:t>id</a:t>
              </a:r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5357818" y="2143116"/>
              <a:ext cx="642942" cy="642942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g</a:t>
              </a:r>
              <a:r>
                <a:rPr lang="en-IN" baseline="-25000" dirty="0" smtClean="0"/>
                <a:t>*</a:t>
              </a:r>
              <a:endParaRPr lang="en-US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7572396" y="2143116"/>
              <a:ext cx="642942" cy="642942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f</a:t>
              </a:r>
              <a:r>
                <a:rPr lang="en-IN" baseline="-25000" dirty="0" smtClean="0"/>
                <a:t>*</a:t>
              </a:r>
              <a:endParaRPr lang="en-US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5429256" y="3214686"/>
              <a:ext cx="642942" cy="642942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f</a:t>
              </a:r>
              <a:r>
                <a:rPr lang="en-IN" baseline="-25000" dirty="0" smtClean="0"/>
                <a:t>=</a:t>
              </a:r>
              <a:endParaRPr lang="en-US" dirty="0" smtClean="0"/>
            </a:p>
          </p:txBody>
        </p:sp>
        <p:sp>
          <p:nvSpPr>
            <p:cNvPr id="13" name="Oval 12"/>
            <p:cNvSpPr/>
            <p:nvPr/>
          </p:nvSpPr>
          <p:spPr>
            <a:xfrm>
              <a:off x="7572396" y="3214686"/>
              <a:ext cx="642942" cy="642942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g</a:t>
              </a:r>
              <a:r>
                <a:rPr lang="en-IN" baseline="-25000" dirty="0" smtClean="0"/>
                <a:t>=</a:t>
              </a:r>
              <a:endParaRPr lang="en-US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5500694" y="4286256"/>
              <a:ext cx="642942" cy="642942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g</a:t>
              </a:r>
              <a:r>
                <a:rPr lang="en-IN" baseline="-25000" dirty="0" smtClean="0"/>
                <a:t>$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7643834" y="4286256"/>
              <a:ext cx="642942" cy="642942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f</a:t>
              </a:r>
              <a:r>
                <a:rPr lang="en-IN" baseline="-25000" dirty="0" smtClean="0"/>
                <a:t>$</a:t>
              </a:r>
              <a:endParaRPr lang="en-US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rot="5400000">
              <a:off x="5571338" y="4071148"/>
              <a:ext cx="42862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rot="5400000">
              <a:off x="7644628" y="1928008"/>
              <a:ext cx="42862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5400000">
              <a:off x="7714478" y="4071148"/>
              <a:ext cx="42862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9" idx="3"/>
              <a:endCxn id="12" idx="7"/>
            </p:cNvCxnSpPr>
            <p:nvPr/>
          </p:nvCxnSpPr>
          <p:spPr>
            <a:xfrm rot="5400000">
              <a:off x="5942322" y="1656050"/>
              <a:ext cx="1688512" cy="161707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1" idx="3"/>
              <a:endCxn id="14" idx="7"/>
            </p:cNvCxnSpPr>
            <p:nvPr/>
          </p:nvCxnSpPr>
          <p:spPr>
            <a:xfrm rot="5400000">
              <a:off x="6013760" y="2727620"/>
              <a:ext cx="1688512" cy="161707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urved Connector 26"/>
            <p:cNvCxnSpPr>
              <a:stCxn id="9" idx="6"/>
              <a:endCxn id="15" idx="6"/>
            </p:cNvCxnSpPr>
            <p:nvPr/>
          </p:nvCxnSpPr>
          <p:spPr>
            <a:xfrm>
              <a:off x="8143900" y="1393017"/>
              <a:ext cx="142876" cy="3214710"/>
            </a:xfrm>
            <a:prstGeom prst="curvedConnector3">
              <a:avLst>
                <a:gd name="adj1" fmla="val 469653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urved Connector 27"/>
            <p:cNvCxnSpPr>
              <a:stCxn id="8" idx="2"/>
              <a:endCxn id="14" idx="2"/>
            </p:cNvCxnSpPr>
            <p:nvPr/>
          </p:nvCxnSpPr>
          <p:spPr>
            <a:xfrm rot="10800000" flipH="1" flipV="1">
              <a:off x="5357818" y="1393017"/>
              <a:ext cx="142876" cy="3214710"/>
            </a:xfrm>
            <a:prstGeom prst="curvedConnector3">
              <a:avLst>
                <a:gd name="adj1" fmla="val -457928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500066" y="500042"/>
          <a:ext cx="4071934" cy="2428892"/>
        </p:xfrm>
        <a:graphic>
          <a:graphicData uri="http://schemas.openxmlformats.org/drawingml/2006/table">
            <a:tbl>
              <a:tblPr/>
              <a:tblGrid>
                <a:gridCol w="747274"/>
                <a:gridCol w="705628"/>
                <a:gridCol w="804391"/>
                <a:gridCol w="843064"/>
                <a:gridCol w="971577"/>
              </a:tblGrid>
              <a:tr h="397617">
                <a:tc>
                  <a:txBody>
                    <a:bodyPr/>
                    <a:lstStyle/>
                    <a:p>
                      <a:endParaRPr lang="en-US" sz="1100" dirty="0">
                        <a:latin typeface="Calibri"/>
                        <a:ea typeface="Times New Roman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195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=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195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*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195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id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195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Latha"/>
                        </a:rPr>
                        <a:t>$</a:t>
                      </a:r>
                      <a:endParaRPr lang="en-US" sz="11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7617">
                <a:tc>
                  <a:txBody>
                    <a:bodyPr/>
                    <a:lstStyle/>
                    <a:p>
                      <a:pPr marL="259715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Latha"/>
                        </a:rPr>
                        <a:t>=</a:t>
                      </a:r>
                      <a:endParaRPr lang="en-US" sz="11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Latha"/>
                        </a:rPr>
                        <a:t>e</a:t>
                      </a:r>
                      <a:endParaRPr lang="en-US" sz="11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11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8323">
                <a:tc>
                  <a:txBody>
                    <a:bodyPr/>
                    <a:lstStyle/>
                    <a:p>
                      <a:pPr marL="259715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*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2853">
                <a:tc>
                  <a:txBody>
                    <a:bodyPr/>
                    <a:lstStyle/>
                    <a:p>
                      <a:pPr marL="259715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  id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e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Latha"/>
                        </a:rPr>
                        <a:t>e</a:t>
                      </a:r>
                      <a:endParaRPr lang="en-US" sz="11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&gt;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2482">
                <a:tc>
                  <a:txBody>
                    <a:bodyPr/>
                    <a:lstStyle/>
                    <a:p>
                      <a:pPr marL="259715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Latha"/>
                        </a:rPr>
                        <a:t>$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11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3210" marR="381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Latha"/>
                        </a:rPr>
                        <a:t>&lt;</a:t>
                      </a:r>
                      <a:endParaRPr lang="en-US" sz="110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488" marR="3810" indent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Latha"/>
                        </a:rPr>
                        <a:t>accept</a:t>
                      </a:r>
                      <a:endParaRPr lang="en-US" sz="1100" dirty="0"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34" name="Straight Arrow Connector 33"/>
          <p:cNvCxnSpPr>
            <a:stCxn id="8" idx="5"/>
            <a:endCxn id="13" idx="1"/>
          </p:cNvCxnSpPr>
          <p:nvPr/>
        </p:nvCxnSpPr>
        <p:spPr>
          <a:xfrm rot="16200000" flipH="1">
            <a:off x="6013760" y="1441736"/>
            <a:ext cx="1688512" cy="17599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0" idx="6"/>
            <a:endCxn id="11" idx="2"/>
          </p:cNvCxnSpPr>
          <p:nvPr/>
        </p:nvCxnSpPr>
        <p:spPr>
          <a:xfrm>
            <a:off x="6072198" y="2321711"/>
            <a:ext cx="157163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Table 36"/>
          <p:cNvGraphicFramePr>
            <a:graphicFrameLocks noGrp="1"/>
          </p:cNvGraphicFramePr>
          <p:nvPr/>
        </p:nvGraphicFramePr>
        <p:xfrm>
          <a:off x="500036" y="5000636"/>
          <a:ext cx="4143402" cy="1199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819"/>
                <a:gridCol w="857256"/>
                <a:gridCol w="857256"/>
                <a:gridCol w="850950"/>
                <a:gridCol w="792121"/>
              </a:tblGrid>
              <a:tr h="39973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=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0"/>
                      </a:schemeClr>
                    </a:solidFill>
                  </a:tcPr>
                </a:tc>
              </a:tr>
              <a:tr h="399735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f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0"/>
                      </a:schemeClr>
                    </a:solidFill>
                  </a:tcPr>
                </a:tc>
              </a:tr>
              <a:tr h="399735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00034" y="4559866"/>
            <a:ext cx="3901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The resulting Precedence functions are: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 rot="5400000">
            <a:off x="5571338" y="2856702"/>
            <a:ext cx="42862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rot="5400000">
            <a:off x="7716066" y="2856702"/>
            <a:ext cx="42862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3954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55738" y="142875"/>
              <a:ext cx="107950" cy="223838"/>
            </p14:xfrm>
          </p:contentPart>
        </mc:Choice>
        <mc:Fallback xmlns="">
          <p:pic>
            <p:nvPicPr>
              <p:cNvPr id="253954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6505" y="133578"/>
                <a:ext cx="126415" cy="2424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3955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24025" y="187325"/>
              <a:ext cx="231775" cy="125413"/>
            </p14:xfrm>
          </p:contentPart>
        </mc:Choice>
        <mc:Fallback xmlns="">
          <p:pic>
            <p:nvPicPr>
              <p:cNvPr id="253955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14740" y="177955"/>
                <a:ext cx="250346" cy="1441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3956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0" y="1052513"/>
              <a:ext cx="295275" cy="428625"/>
            </p14:xfrm>
          </p:contentPart>
        </mc:Choice>
        <mc:Fallback xmlns="">
          <p:pic>
            <p:nvPicPr>
              <p:cNvPr id="253956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9362" y="1043156"/>
                <a:ext cx="314000" cy="4473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3959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94075" y="4054475"/>
              <a:ext cx="561975" cy="36513"/>
            </p14:xfrm>
          </p:contentPart>
        </mc:Choice>
        <mc:Fallback xmlns="">
          <p:pic>
            <p:nvPicPr>
              <p:cNvPr id="253959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84727" y="4045076"/>
                <a:ext cx="580672" cy="553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3969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16075" y="5500688"/>
              <a:ext cx="428625" cy="187325"/>
            </p14:xfrm>
          </p:contentPart>
        </mc:Choice>
        <mc:Fallback xmlns="">
          <p:pic>
            <p:nvPicPr>
              <p:cNvPr id="253969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06718" y="5491358"/>
                <a:ext cx="447339" cy="20598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F13860B-870E-43D1-BBB7-50CAA68CB358}" type="datetime4">
              <a:rPr lang="en-US"/>
              <a:pPr>
                <a:defRPr/>
              </a:pPr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SCS1303-Compiler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34A054-185A-4CBB-B7F0-81576A8F19B1}" type="slidenum">
              <a:rPr lang="en-US"/>
              <a:pPr>
                <a:defRPr/>
              </a:pPr>
              <a:t>128</a:t>
            </a:fld>
            <a:endParaRPr lang="en-US"/>
          </a:p>
        </p:txBody>
      </p:sp>
      <p:pic>
        <p:nvPicPr>
          <p:cNvPr id="1536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0" y="428625"/>
            <a:ext cx="8072438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F13860B-870E-43D1-BBB7-50CAA68CB358}" type="datetime4">
              <a:rPr lang="en-US"/>
              <a:pPr>
                <a:defRPr/>
              </a:pPr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SCS1303-Compiler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D0D5F3-D4FF-4BB1-9886-7BB616998250}" type="slidenum">
              <a:rPr lang="en-US"/>
              <a:pPr>
                <a:defRPr/>
              </a:pPr>
              <a:t>129</a:t>
            </a:fld>
            <a:endParaRPr lang="en-US"/>
          </a:p>
        </p:txBody>
      </p:sp>
      <p:pic>
        <p:nvPicPr>
          <p:cNvPr id="1638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8" y="357188"/>
            <a:ext cx="8072437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8670"/>
            <a:ext cx="8229600" cy="5197493"/>
          </a:xfrm>
        </p:spPr>
        <p:txBody>
          <a:bodyPr/>
          <a:lstStyle/>
          <a:p>
            <a:pPr algn="ctr">
              <a:buNone/>
            </a:pPr>
            <a:endParaRPr lang="en-IN" sz="4000" dirty="0" smtClean="0"/>
          </a:p>
          <a:p>
            <a:pPr algn="ctr">
              <a:buNone/>
            </a:pPr>
            <a:endParaRPr lang="en-IN" sz="4000" dirty="0" smtClean="0"/>
          </a:p>
          <a:p>
            <a:pPr algn="ctr">
              <a:buNone/>
            </a:pPr>
            <a:r>
              <a:rPr lang="en-IN" sz="4800" dirty="0" smtClean="0">
                <a:solidFill>
                  <a:srgbClr val="FF0000"/>
                </a:solidFill>
              </a:rPr>
              <a:t>Context Free Grammar(CFG)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F13860B-870E-43D1-BBB7-50CAA68CB358}" type="datetime4">
              <a:rPr lang="en-US"/>
              <a:pPr>
                <a:defRPr/>
              </a:pPr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SCS1303-Compiler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7B361F-2A42-4DD6-9A74-C4B26DD859AE}" type="slidenum">
              <a:rPr lang="en-US"/>
              <a:pPr>
                <a:defRPr/>
              </a:pPr>
              <a:t>130</a:t>
            </a:fld>
            <a:endParaRPr lang="en-US"/>
          </a:p>
        </p:txBody>
      </p:sp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5313" y="771525"/>
            <a:ext cx="7953375" cy="53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F13860B-870E-43D1-BBB7-50CAA68CB358}" type="datetime4">
              <a:rPr lang="en-US"/>
              <a:pPr>
                <a:defRPr/>
              </a:pPr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SCS1303-Compiler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E14A99-39C4-416F-A14C-6DF785DA8D29}" type="slidenum">
              <a:rPr lang="en-US"/>
              <a:pPr>
                <a:defRPr/>
              </a:pPr>
              <a:t>131</a:t>
            </a:fld>
            <a:endParaRPr lang="en-US"/>
          </a:p>
        </p:txBody>
      </p:sp>
      <p:pic>
        <p:nvPicPr>
          <p:cNvPr id="1843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8" y="285750"/>
            <a:ext cx="528637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19713" y="928688"/>
            <a:ext cx="3752850" cy="4500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F13860B-870E-43D1-BBB7-50CAA68CB358}" type="datetime4">
              <a:rPr lang="en-US"/>
              <a:pPr>
                <a:defRPr/>
              </a:pPr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SCS1303-Compiler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8FEA1F-ABB9-4006-B54F-A3935A06C094}" type="slidenum">
              <a:rPr lang="en-US"/>
              <a:pPr>
                <a:defRPr/>
              </a:pPr>
              <a:t>132</a:t>
            </a:fld>
            <a:endParaRPr lang="en-US"/>
          </a:p>
        </p:txBody>
      </p:sp>
      <p:pic>
        <p:nvPicPr>
          <p:cNvPr id="10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14375"/>
            <a:ext cx="4429125" cy="564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8" y="642938"/>
            <a:ext cx="4324350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9730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16638" y="1884363"/>
              <a:ext cx="714375" cy="1587"/>
            </p14:xfrm>
          </p:contentPart>
        </mc:Choice>
        <mc:Fallback xmlns="">
          <p:pic>
            <p:nvPicPr>
              <p:cNvPr id="329730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07286" y="1843101"/>
                <a:ext cx="733080" cy="8411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5534820-7D12-42B4-911A-8B4C516C8226}" type="datetime4">
              <a:rPr lang="en-US" smtClean="0"/>
              <a:pPr>
                <a:defRPr/>
              </a:pPr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05BCEE-7F39-4967-9B01-C62753EA2166}" type="slidenum">
              <a:rPr lang="en-US" smtClean="0"/>
              <a:pPr>
                <a:defRPr/>
              </a:pPr>
              <a:t>133</a:t>
            </a:fld>
            <a:endParaRPr lang="en-US"/>
          </a:p>
        </p:txBody>
      </p:sp>
      <p:pic>
        <p:nvPicPr>
          <p:cNvPr id="1946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0" y="285750"/>
            <a:ext cx="7786688" cy="598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F13860B-870E-43D1-BBB7-50CAA68CB358}" type="datetime4">
              <a:rPr lang="en-US"/>
              <a:pPr>
                <a:defRPr/>
              </a:pPr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SCS1303-Compiler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1AD61D-D85A-4422-A7A9-97829A60854B}" type="slidenum">
              <a:rPr lang="en-US"/>
              <a:pPr>
                <a:defRPr/>
              </a:pPr>
              <a:t>134</a:t>
            </a:fld>
            <a:endParaRPr lang="en-US"/>
          </a:p>
        </p:txBody>
      </p:sp>
      <p:pic>
        <p:nvPicPr>
          <p:cNvPr id="2048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8" y="285750"/>
            <a:ext cx="8001000" cy="585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F13860B-870E-43D1-BBB7-50CAA68CB358}" type="datetime4">
              <a:rPr lang="en-US"/>
              <a:pPr>
                <a:defRPr/>
              </a:pPr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SCS1303-Compiler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BE3AA6-9780-474F-89ED-3A54435CC32B}" type="slidenum">
              <a:rPr lang="en-US"/>
              <a:pPr>
                <a:defRPr/>
              </a:pPr>
              <a:t>135</a:t>
            </a:fld>
            <a:endParaRPr lang="en-US"/>
          </a:p>
        </p:txBody>
      </p:sp>
      <p:pic>
        <p:nvPicPr>
          <p:cNvPr id="2150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8" y="428625"/>
            <a:ext cx="7929562" cy="578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F13860B-870E-43D1-BBB7-50CAA68CB358}" type="datetime4">
              <a:rPr lang="en-US"/>
              <a:pPr>
                <a:defRPr/>
              </a:pPr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SCS1303-Compiler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0DD8D3-979E-4A25-8A4E-CA3457DBFCAD}" type="slidenum">
              <a:rPr lang="en-US"/>
              <a:pPr>
                <a:defRPr/>
              </a:pPr>
              <a:t>136</a:t>
            </a:fld>
            <a:endParaRPr lang="en-US"/>
          </a:p>
        </p:txBody>
      </p:sp>
      <p:pic>
        <p:nvPicPr>
          <p:cNvPr id="2253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8" y="285750"/>
            <a:ext cx="7929562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F13860B-870E-43D1-BBB7-50CAA68CB358}" type="datetime4">
              <a:rPr lang="en-US"/>
              <a:pPr>
                <a:defRPr/>
              </a:pPr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SCS1303-Compiler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037E8A-9BA0-4F39-925F-C19632EB6EF7}" type="slidenum">
              <a:rPr lang="en-US"/>
              <a:pPr>
                <a:defRPr/>
              </a:pPr>
              <a:t>137</a:t>
            </a:fld>
            <a:endParaRPr lang="en-US"/>
          </a:p>
        </p:txBody>
      </p:sp>
      <p:pic>
        <p:nvPicPr>
          <p:cNvPr id="2355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5" y="285750"/>
            <a:ext cx="7858125" cy="585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F13860B-870E-43D1-BBB7-50CAA68CB358}" type="datetime4">
              <a:rPr lang="en-US"/>
              <a:pPr>
                <a:defRPr/>
              </a:pPr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SCS1303-Compiler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CF5B79-33C1-43B9-A984-999CF15F3F35}" type="slidenum">
              <a:rPr lang="en-US"/>
              <a:pPr>
                <a:defRPr/>
              </a:pPr>
              <a:t>138</a:t>
            </a:fld>
            <a:endParaRPr lang="en-US"/>
          </a:p>
        </p:txBody>
      </p:sp>
      <p:pic>
        <p:nvPicPr>
          <p:cNvPr id="2560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63" y="285750"/>
            <a:ext cx="7929562" cy="592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F13860B-870E-43D1-BBB7-50CAA68CB358}" type="datetime4">
              <a:rPr lang="en-US"/>
              <a:pPr>
                <a:defRPr/>
              </a:pPr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SCS1303-Compiler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915CF8-BC16-439D-8506-EF5352C732ED}" type="slidenum">
              <a:rPr lang="en-US"/>
              <a:pPr>
                <a:defRPr/>
              </a:pPr>
              <a:t>139</a:t>
            </a:fld>
            <a:endParaRPr lang="en-US"/>
          </a:p>
        </p:txBody>
      </p:sp>
      <p:pic>
        <p:nvPicPr>
          <p:cNvPr id="2662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0" y="285750"/>
            <a:ext cx="7929563" cy="592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72" y="142852"/>
            <a:ext cx="7715304" cy="64294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Context-Free Grammar(CFG)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785794"/>
            <a:ext cx="8643998" cy="564360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 smtClean="0"/>
              <a:t>Many programming language constructs have an recursive structure that can be defined by CFG,</a:t>
            </a:r>
          </a:p>
          <a:p>
            <a:pPr algn="just">
              <a:buNone/>
            </a:pPr>
            <a:r>
              <a:rPr lang="en-US" sz="2400" dirty="0" smtClean="0"/>
              <a:t>e.g. Conditional Statement defined by a rule,</a:t>
            </a:r>
          </a:p>
          <a:p>
            <a:pPr algn="just">
              <a:buNone/>
            </a:pPr>
            <a:r>
              <a:rPr lang="en-US" sz="2400" dirty="0" smtClean="0"/>
              <a:t>	If S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and S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are statements and E is an expression ,then</a:t>
            </a:r>
          </a:p>
          <a:p>
            <a:pPr algn="just">
              <a:buNone/>
            </a:pPr>
            <a:r>
              <a:rPr lang="en-US" sz="2400" dirty="0" smtClean="0"/>
              <a:t>		“</a:t>
            </a:r>
            <a:r>
              <a:rPr lang="en-US" sz="2400" b="1" dirty="0" smtClean="0"/>
              <a:t>if </a:t>
            </a:r>
            <a:r>
              <a:rPr lang="en-US" sz="2400" dirty="0" smtClean="0"/>
              <a:t>E </a:t>
            </a:r>
            <a:r>
              <a:rPr lang="en-US" sz="2400" b="1" dirty="0" smtClean="0"/>
              <a:t>then</a:t>
            </a:r>
            <a:r>
              <a:rPr lang="en-US" sz="2400" dirty="0" smtClean="0"/>
              <a:t> S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</a:t>
            </a:r>
            <a:r>
              <a:rPr lang="en-US" sz="2400" b="1" dirty="0" smtClean="0"/>
              <a:t>else</a:t>
            </a:r>
            <a:r>
              <a:rPr lang="en-US" sz="2400" dirty="0" smtClean="0"/>
              <a:t> S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“ is a statement	                   (1)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en-US" sz="2400" dirty="0" smtClean="0"/>
              <a:t>This form of conditional statement cannot be specified using the regular expression.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en-US" sz="2400" b="1" dirty="0" smtClean="0"/>
              <a:t>Grammar specifications:</a:t>
            </a:r>
          </a:p>
          <a:p>
            <a:pPr marL="0" indent="0" algn="just">
              <a:buNone/>
            </a:pPr>
            <a:r>
              <a:rPr lang="en-US" sz="2400" dirty="0" smtClean="0"/>
              <a:t>With the use of syntactic variable:</a:t>
            </a:r>
          </a:p>
          <a:p>
            <a:pPr marL="0" indent="0" algn="just">
              <a:buNone/>
            </a:pPr>
            <a:r>
              <a:rPr lang="en-US" sz="2400" b="1" i="1" dirty="0" smtClean="0"/>
              <a:t>	stmt</a:t>
            </a:r>
            <a:r>
              <a:rPr lang="en-US" sz="2400" dirty="0" smtClean="0"/>
              <a:t>  to denote the class of statements, and </a:t>
            </a:r>
          </a:p>
          <a:p>
            <a:pPr marL="0" indent="0" algn="just">
              <a:buNone/>
            </a:pPr>
            <a:r>
              <a:rPr lang="en-US" sz="2400" b="1" i="1" dirty="0" smtClean="0"/>
              <a:t>	expr</a:t>
            </a:r>
            <a:r>
              <a:rPr lang="en-US" sz="2400" dirty="0" smtClean="0"/>
              <a:t>  to denote the class of expressions,</a:t>
            </a:r>
          </a:p>
          <a:p>
            <a:pPr marL="0" indent="0" algn="just">
              <a:buNone/>
            </a:pPr>
            <a:r>
              <a:rPr lang="en-US" sz="2400" dirty="0" smtClean="0"/>
              <a:t>We can express (1) as a grammar rule,</a:t>
            </a:r>
          </a:p>
          <a:p>
            <a:pPr marL="0" indent="0" algn="just">
              <a:buNone/>
            </a:pPr>
            <a:r>
              <a:rPr lang="en-US" sz="2400" dirty="0" smtClean="0"/>
              <a:t>	</a:t>
            </a:r>
            <a:r>
              <a:rPr lang="en-US" sz="2400" i="1" dirty="0" smtClean="0"/>
              <a:t>stmt   →  </a:t>
            </a:r>
            <a:r>
              <a:rPr lang="en-US" sz="2400" b="1" i="1" dirty="0" smtClean="0"/>
              <a:t>if </a:t>
            </a:r>
            <a:r>
              <a:rPr lang="en-US" sz="2400" i="1" dirty="0" smtClean="0"/>
              <a:t>expr </a:t>
            </a:r>
            <a:r>
              <a:rPr lang="en-US" sz="2400" b="1" i="1" dirty="0" smtClean="0"/>
              <a:t>then</a:t>
            </a:r>
            <a:r>
              <a:rPr lang="en-US" sz="2400" i="1" dirty="0" smtClean="0"/>
              <a:t> stmt </a:t>
            </a:r>
            <a:r>
              <a:rPr lang="en-US" sz="2400" b="1" i="1" dirty="0" smtClean="0"/>
              <a:t>else</a:t>
            </a:r>
            <a:r>
              <a:rPr lang="en-US" sz="2400" i="1" dirty="0" smtClean="0"/>
              <a:t> stmt	</a:t>
            </a:r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14</a:t>
            </a:fld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786446" y="2713032"/>
            <a:ext cx="114300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F13860B-870E-43D1-BBB7-50CAA68CB358}" type="datetime4">
              <a:rPr lang="en-US"/>
              <a:pPr>
                <a:defRPr/>
              </a:pPr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SCS1303-Compiler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3BFECE-5839-4459-B01E-7B6179B35A19}" type="slidenum">
              <a:rPr lang="en-US"/>
              <a:pPr>
                <a:defRPr/>
              </a:pPr>
              <a:t>140</a:t>
            </a:fld>
            <a:endParaRPr lang="en-US"/>
          </a:p>
        </p:txBody>
      </p:sp>
      <p:pic>
        <p:nvPicPr>
          <p:cNvPr id="20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5143500" cy="664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625" y="785813"/>
            <a:ext cx="4071938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30754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11600" y="2303463"/>
              <a:ext cx="9525" cy="1587"/>
            </p14:xfrm>
          </p:contentPart>
        </mc:Choice>
        <mc:Fallback xmlns="">
          <p:pic>
            <p:nvPicPr>
              <p:cNvPr id="330754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02075" y="2262201"/>
                <a:ext cx="28575" cy="8411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F13860B-870E-43D1-BBB7-50CAA68CB358}" type="datetime4">
              <a:rPr lang="en-US"/>
              <a:pPr>
                <a:defRPr/>
              </a:pPr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SCS1303-Compiler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A1CC33-D6FD-4B91-8430-16FB67B5A748}" type="slidenum">
              <a:rPr lang="en-US"/>
              <a:pPr>
                <a:defRPr/>
              </a:pPr>
              <a:t>141</a:t>
            </a:fld>
            <a:endParaRPr lang="en-US"/>
          </a:p>
        </p:txBody>
      </p:sp>
      <p:pic>
        <p:nvPicPr>
          <p:cNvPr id="2765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0" y="285750"/>
            <a:ext cx="814387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F13860B-870E-43D1-BBB7-50CAA68CB358}" type="datetime4">
              <a:rPr lang="en-US"/>
              <a:pPr>
                <a:defRPr/>
              </a:pPr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SCS1303-Compiler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585C11-A6C8-4DB3-8770-2E3AF6CCE8F3}" type="slidenum">
              <a:rPr lang="en-US"/>
              <a:pPr>
                <a:defRPr/>
              </a:pPr>
              <a:t>142</a:t>
            </a:fld>
            <a:endParaRPr lang="en-US"/>
          </a:p>
        </p:txBody>
      </p:sp>
      <p:pic>
        <p:nvPicPr>
          <p:cNvPr id="2867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5" y="357188"/>
            <a:ext cx="7786688" cy="578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F13860B-870E-43D1-BBB7-50CAA68CB358}" type="datetime4">
              <a:rPr lang="en-US"/>
              <a:pPr>
                <a:defRPr/>
              </a:pPr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SCS1303-Compiler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26FFFB-E72D-4FBA-868A-8360C279722F}" type="slidenum">
              <a:rPr lang="en-US"/>
              <a:pPr>
                <a:defRPr/>
              </a:pPr>
              <a:t>143</a:t>
            </a:fld>
            <a:endParaRPr lang="en-US"/>
          </a:p>
        </p:txBody>
      </p:sp>
      <p:pic>
        <p:nvPicPr>
          <p:cNvPr id="2970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0" y="357188"/>
            <a:ext cx="8001000" cy="550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F13860B-870E-43D1-BBB7-50CAA68CB358}" type="datetime4">
              <a:rPr lang="en-US"/>
              <a:pPr>
                <a:defRPr/>
              </a:pPr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SCS1303-Compiler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1DACFA-91F1-4EBA-88A1-59EB3CBB1A88}" type="slidenum">
              <a:rPr lang="en-US"/>
              <a:pPr>
                <a:defRPr/>
              </a:pPr>
              <a:t>144</a:t>
            </a:fld>
            <a:endParaRPr lang="en-US"/>
          </a:p>
        </p:txBody>
      </p:sp>
      <p:pic>
        <p:nvPicPr>
          <p:cNvPr id="3072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8" y="285750"/>
            <a:ext cx="8072437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38"/>
            <a:ext cx="8229600" cy="51117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IN" dirty="0" smtClean="0"/>
              <a:t>Problem-1</a:t>
            </a:r>
            <a:endParaRPr lang="en-US" dirty="0"/>
          </a:p>
        </p:txBody>
      </p:sp>
      <p:sp>
        <p:nvSpPr>
          <p:cNvPr id="3080" name="Content Placeholder 2"/>
          <p:cNvSpPr>
            <a:spLocks noGrp="1"/>
          </p:cNvSpPr>
          <p:nvPr>
            <p:ph idx="1"/>
          </p:nvPr>
        </p:nvSpPr>
        <p:spPr>
          <a:xfrm>
            <a:off x="214313" y="714375"/>
            <a:ext cx="8643937" cy="5411788"/>
          </a:xfrm>
        </p:spPr>
        <p:txBody>
          <a:bodyPr/>
          <a:lstStyle/>
          <a:p>
            <a:pPr algn="just" eaLnBrk="1" hangingPunct="1">
              <a:buFont typeface="Arial" pitchFamily="34" charset="0"/>
              <a:buNone/>
            </a:pPr>
            <a:r>
              <a:rPr lang="en-IN" sz="2400" dirty="0" smtClean="0"/>
              <a:t>Implement SLR Parser for the given grammar:</a:t>
            </a:r>
          </a:p>
          <a:p>
            <a:pPr algn="just" eaLnBrk="1" hangingPunct="1">
              <a:buFont typeface="Arial" pitchFamily="34" charset="0"/>
              <a:buNone/>
            </a:pPr>
            <a:endParaRPr lang="en-IN" sz="2400" dirty="0" smtClean="0"/>
          </a:p>
          <a:p>
            <a:pPr algn="just" eaLnBrk="1" hangingPunct="1">
              <a:buFont typeface="Arial" pitchFamily="34" charset="0"/>
              <a:buNone/>
            </a:pPr>
            <a:endParaRPr lang="en-IN" sz="2400" dirty="0" smtClean="0"/>
          </a:p>
          <a:p>
            <a:pPr algn="just" eaLnBrk="1" hangingPunct="1">
              <a:buFont typeface="Arial" pitchFamily="34" charset="0"/>
              <a:buNone/>
            </a:pPr>
            <a:endParaRPr lang="en-IN" sz="2400" dirty="0" smtClean="0"/>
          </a:p>
          <a:p>
            <a:pPr algn="just" eaLnBrk="1" hangingPunct="1">
              <a:buFont typeface="Arial" pitchFamily="34" charset="0"/>
              <a:buNone/>
            </a:pPr>
            <a:r>
              <a:rPr lang="en-IN" sz="2400" b="1" dirty="0" smtClean="0"/>
              <a:t>Step 1: Augment the grammar by adding a new start symbol – G’</a:t>
            </a:r>
          </a:p>
          <a:p>
            <a:pPr algn="just" eaLnBrk="1" hangingPunct="1">
              <a:buFont typeface="Arial" pitchFamily="34" charset="0"/>
              <a:buNone/>
            </a:pPr>
            <a:endParaRPr lang="en-IN" sz="2400" dirty="0" smtClean="0"/>
          </a:p>
          <a:p>
            <a:pPr algn="just" eaLnBrk="1" hangingPunct="1">
              <a:buFont typeface="Arial" pitchFamily="34" charset="0"/>
              <a:buNone/>
            </a:pPr>
            <a:endParaRPr lang="en-IN" sz="2400" dirty="0" smtClean="0"/>
          </a:p>
          <a:p>
            <a:pPr algn="just" eaLnBrk="1" hangingPunct="1">
              <a:buFont typeface="Arial" pitchFamily="34" charset="0"/>
              <a:buNone/>
            </a:pPr>
            <a:endParaRPr lang="en-IN" sz="2400" dirty="0" smtClean="0"/>
          </a:p>
          <a:p>
            <a:pPr algn="just" eaLnBrk="1" hangingPunct="1">
              <a:buFont typeface="Arial" pitchFamily="34" charset="0"/>
              <a:buNone/>
            </a:pPr>
            <a:endParaRPr lang="en-IN" sz="2400" dirty="0" smtClean="0"/>
          </a:p>
          <a:p>
            <a:pPr algn="just" eaLnBrk="1" hangingPunct="1">
              <a:buFont typeface="Arial" pitchFamily="34" charset="0"/>
              <a:buNone/>
            </a:pPr>
            <a:endParaRPr lang="en-IN" sz="2400" dirty="0" smtClean="0"/>
          </a:p>
          <a:p>
            <a:pPr algn="just" eaLnBrk="1" hangingPunct="1">
              <a:buFont typeface="Arial" pitchFamily="34" charset="0"/>
              <a:buNone/>
            </a:pPr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F13860B-870E-43D1-BBB7-50CAA68CB358}" type="datetime4">
              <a:rPr lang="en-US"/>
              <a:pPr>
                <a:defRPr/>
              </a:pPr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SCS1303-Compiler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1BF34F-32CF-420E-BA74-700637A8D2F2}" type="slidenum">
              <a:rPr lang="en-US"/>
              <a:pPr>
                <a:defRPr/>
              </a:pPr>
              <a:t>145</a:t>
            </a:fld>
            <a:endParaRPr lang="en-US"/>
          </a:p>
        </p:txBody>
      </p:sp>
      <p:pic>
        <p:nvPicPr>
          <p:cNvPr id="308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071546"/>
            <a:ext cx="1928813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8" y="3286125"/>
            <a:ext cx="5286375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val Callout 9"/>
          <p:cNvSpPr/>
          <p:nvPr/>
        </p:nvSpPr>
        <p:spPr>
          <a:xfrm>
            <a:off x="5286375" y="2857500"/>
            <a:ext cx="1643063" cy="357188"/>
          </a:xfrm>
          <a:prstGeom prst="wedgeEllipseCallout">
            <a:avLst>
              <a:gd name="adj1" fmla="val -87579"/>
              <a:gd name="adj2" fmla="val 12082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dirty="0"/>
              <a:t>Goal</a:t>
            </a:r>
            <a:endParaRPr lang="en-US" dirty="0"/>
          </a:p>
        </p:txBody>
      </p:sp>
      <p:sp>
        <p:nvSpPr>
          <p:cNvPr id="3087" name="TextBox 12"/>
          <p:cNvSpPr txBox="1">
            <a:spLocks noChangeArrowheads="1"/>
          </p:cNvSpPr>
          <p:nvPr/>
        </p:nvSpPr>
        <p:spPr bwMode="auto">
          <a:xfrm>
            <a:off x="5214938" y="3571875"/>
            <a:ext cx="4000500" cy="197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 b="1">
                <a:latin typeface="Calibri" pitchFamily="34" charset="0"/>
              </a:rPr>
              <a:t>Our goal is to find an E’ , followed by $</a:t>
            </a:r>
          </a:p>
          <a:p>
            <a:r>
              <a:rPr lang="en-IN" b="1">
                <a:latin typeface="Calibri" pitchFamily="34" charset="0"/>
              </a:rPr>
              <a:t>         </a:t>
            </a:r>
            <a:r>
              <a:rPr lang="en-IN" sz="2400" b="1">
                <a:latin typeface="Calibri" pitchFamily="34" charset="0"/>
              </a:rPr>
              <a:t>E’→ </a:t>
            </a:r>
            <a:r>
              <a:rPr lang="en-IN" sz="4400" b="1">
                <a:latin typeface="Calibri" pitchFamily="34" charset="0"/>
              </a:rPr>
              <a:t>.</a:t>
            </a:r>
            <a:r>
              <a:rPr lang="en-IN" sz="2400" b="1">
                <a:latin typeface="Calibri" pitchFamily="34" charset="0"/>
              </a:rPr>
              <a:t>E , $</a:t>
            </a:r>
          </a:p>
          <a:p>
            <a:r>
              <a:rPr lang="en-IN" b="1">
                <a:latin typeface="Calibri" pitchFamily="34" charset="0"/>
              </a:rPr>
              <a:t>Whenever we are about to reduce using rule 0....</a:t>
            </a:r>
          </a:p>
          <a:p>
            <a:pPr algn="ctr"/>
            <a:r>
              <a:rPr lang="en-IN" sz="2400" b="1">
                <a:latin typeface="Calibri" pitchFamily="34" charset="0"/>
              </a:rPr>
              <a:t>Accept! Parse is finished!</a:t>
            </a:r>
            <a:endParaRPr lang="en-US" sz="2400" b="1">
              <a:latin typeface="Calibri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31778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65200" y="3340100"/>
              <a:ext cx="222250" cy="258763"/>
            </p14:xfrm>
          </p:contentPart>
        </mc:Choice>
        <mc:Fallback xmlns="">
          <p:pic>
            <p:nvPicPr>
              <p:cNvPr id="331778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6114" y="3330756"/>
                <a:ext cx="240421" cy="277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1779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40163" y="2938463"/>
              <a:ext cx="187325" cy="330200"/>
            </p14:xfrm>
          </p:contentPart>
        </mc:Choice>
        <mc:Fallback xmlns="">
          <p:pic>
            <p:nvPicPr>
              <p:cNvPr id="331779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30973" y="2928762"/>
                <a:ext cx="205704" cy="349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1780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1726325" y="57305575"/>
              <a:ext cx="0" cy="0"/>
            </p14:xfrm>
          </p:contentPart>
        </mc:Choice>
        <mc:Fallback xmlns="">
          <p:pic>
            <p:nvPicPr>
              <p:cNvPr id="331780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1726325" y="57305575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31781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55988" y="3625850"/>
              <a:ext cx="1276350" cy="44450"/>
            </p14:xfrm>
          </p:contentPart>
        </mc:Choice>
        <mc:Fallback xmlns="">
          <p:pic>
            <p:nvPicPr>
              <p:cNvPr id="331781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46645" y="3616960"/>
                <a:ext cx="1295035" cy="622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31782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02388" y="4098925"/>
              <a:ext cx="349250" cy="214313"/>
            </p14:xfrm>
          </p:contentPart>
        </mc:Choice>
        <mc:Fallback xmlns="">
          <p:pic>
            <p:nvPicPr>
              <p:cNvPr id="331782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93007" y="4089820"/>
                <a:ext cx="368011" cy="232523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457200" y="285750"/>
            <a:ext cx="8401050" cy="5929313"/>
          </a:xfrm>
        </p:spPr>
        <p:txBody>
          <a:bodyPr/>
          <a:lstStyle/>
          <a:p>
            <a:pPr algn="just" eaLnBrk="1" hangingPunct="1"/>
            <a:endParaRPr lang="en-IN" sz="2400" smtClean="0"/>
          </a:p>
          <a:p>
            <a:pPr algn="just" eaLnBrk="1" hangingPunct="1"/>
            <a:endParaRPr lang="en-IN" sz="2400" smtClean="0"/>
          </a:p>
          <a:p>
            <a:pPr algn="just" eaLnBrk="1" hangingPunct="1"/>
            <a:endParaRPr lang="en-IN" sz="2400" smtClean="0"/>
          </a:p>
          <a:p>
            <a:pPr algn="just" eaLnBrk="1" hangingPunct="1"/>
            <a:endParaRPr lang="en-IN" sz="2400" smtClean="0"/>
          </a:p>
          <a:p>
            <a:pPr algn="just" eaLnBrk="1" hangingPunct="1">
              <a:buFont typeface="Arial" pitchFamily="34" charset="0"/>
              <a:buNone/>
            </a:pPr>
            <a:endParaRPr lang="en-IN" sz="2400" smtClean="0">
              <a:latin typeface="Bodoni MT" pitchFamily="18" charset="0"/>
            </a:endParaRPr>
          </a:p>
          <a:p>
            <a:pPr algn="just" eaLnBrk="1" hangingPunct="1">
              <a:buFont typeface="Arial" pitchFamily="34" charset="0"/>
              <a:buNone/>
            </a:pPr>
            <a:endParaRPr lang="en-IN" sz="1800" smtClean="0">
              <a:latin typeface="Bodoni MT" pitchFamily="18" charset="0"/>
            </a:endParaRPr>
          </a:p>
          <a:p>
            <a:pPr algn="just" eaLnBrk="1" hangingPunct="1">
              <a:buFont typeface="Arial" pitchFamily="34" charset="0"/>
              <a:buNone/>
            </a:pPr>
            <a:endParaRPr lang="en-IN" sz="1800" smtClean="0">
              <a:latin typeface="Bodoni MT" pitchFamily="18" charset="0"/>
            </a:endParaRPr>
          </a:p>
          <a:p>
            <a:pPr algn="just" eaLnBrk="1" hangingPunct="1">
              <a:buFont typeface="Arial" pitchFamily="34" charset="0"/>
              <a:buNone/>
            </a:pPr>
            <a:endParaRPr lang="en-IN" sz="1800" smtClean="0">
              <a:latin typeface="Bodoni MT" pitchFamily="18" charset="0"/>
            </a:endParaRPr>
          </a:p>
          <a:p>
            <a:pPr algn="just" eaLnBrk="1" hangingPunct="1">
              <a:buFont typeface="Arial" pitchFamily="34" charset="0"/>
              <a:buNone/>
            </a:pPr>
            <a:r>
              <a:rPr lang="en-IN" sz="1800" smtClean="0">
                <a:latin typeface="Bodoni MT" pitchFamily="18" charset="0"/>
              </a:rPr>
              <a:t>I</a:t>
            </a:r>
            <a:r>
              <a:rPr lang="en-IN" sz="1800" baseline="-25000" smtClean="0">
                <a:latin typeface="Bodoni MT" pitchFamily="18" charset="0"/>
              </a:rPr>
              <a:t>0</a:t>
            </a:r>
            <a:r>
              <a:rPr lang="en-IN" sz="1800" smtClean="0">
                <a:latin typeface="Bodoni MT" pitchFamily="18" charset="0"/>
              </a:rPr>
              <a:t> :    E'</a:t>
            </a:r>
            <a:r>
              <a:rPr lang="en-IN" sz="1800" smtClean="0">
                <a:cs typeface="Calibri" pitchFamily="34" charset="0"/>
              </a:rPr>
              <a:t>→</a:t>
            </a:r>
            <a:r>
              <a:rPr lang="en-IN" sz="1800" b="1" smtClean="0">
                <a:latin typeface="Bodoni MT" pitchFamily="18" charset="0"/>
              </a:rPr>
              <a:t>•</a:t>
            </a:r>
            <a:r>
              <a:rPr lang="en-IN" sz="1800" smtClean="0">
                <a:latin typeface="Bodoni MT" pitchFamily="18" charset="0"/>
              </a:rPr>
              <a:t>E</a:t>
            </a:r>
          </a:p>
          <a:p>
            <a:pPr algn="just" eaLnBrk="1" hangingPunct="1">
              <a:buFont typeface="Arial" pitchFamily="34" charset="0"/>
              <a:buNone/>
            </a:pPr>
            <a:r>
              <a:rPr lang="en-IN" sz="1800" smtClean="0">
                <a:latin typeface="Bodoni MT" pitchFamily="18" charset="0"/>
              </a:rPr>
              <a:t>	   E</a:t>
            </a:r>
            <a:r>
              <a:rPr lang="en-IN" sz="1800" smtClean="0">
                <a:cs typeface="Calibri" pitchFamily="34" charset="0"/>
              </a:rPr>
              <a:t>→</a:t>
            </a:r>
            <a:r>
              <a:rPr lang="en-IN" sz="1800" b="1" smtClean="0">
                <a:latin typeface="Bodoni MT" pitchFamily="18" charset="0"/>
              </a:rPr>
              <a:t>•</a:t>
            </a:r>
            <a:r>
              <a:rPr lang="en-IN" sz="1800" smtClean="0">
                <a:latin typeface="Bodoni MT" pitchFamily="18" charset="0"/>
              </a:rPr>
              <a:t>E + T</a:t>
            </a:r>
          </a:p>
          <a:p>
            <a:pPr algn="just" eaLnBrk="1" hangingPunct="1">
              <a:buFont typeface="Arial" pitchFamily="34" charset="0"/>
              <a:buNone/>
            </a:pPr>
            <a:r>
              <a:rPr lang="en-IN" sz="1800" smtClean="0">
                <a:latin typeface="Bodoni MT" pitchFamily="18" charset="0"/>
              </a:rPr>
              <a:t>         E</a:t>
            </a:r>
            <a:r>
              <a:rPr lang="en-IN" sz="1800" smtClean="0">
                <a:cs typeface="Calibri" pitchFamily="34" charset="0"/>
              </a:rPr>
              <a:t>→</a:t>
            </a:r>
            <a:r>
              <a:rPr lang="en-IN" sz="1800" b="1" smtClean="0">
                <a:latin typeface="Bodoni MT" pitchFamily="18" charset="0"/>
              </a:rPr>
              <a:t>• </a:t>
            </a:r>
            <a:r>
              <a:rPr lang="en-IN" sz="1800" smtClean="0">
                <a:latin typeface="Bodoni MT" pitchFamily="18" charset="0"/>
              </a:rPr>
              <a:t>T</a:t>
            </a:r>
          </a:p>
          <a:p>
            <a:pPr algn="just" eaLnBrk="1" hangingPunct="1">
              <a:buFont typeface="Arial" pitchFamily="34" charset="0"/>
              <a:buNone/>
            </a:pPr>
            <a:r>
              <a:rPr lang="en-IN" sz="1800" smtClean="0">
                <a:latin typeface="Bodoni MT" pitchFamily="18" charset="0"/>
              </a:rPr>
              <a:t>	   T</a:t>
            </a:r>
            <a:r>
              <a:rPr lang="en-IN" sz="1800" smtClean="0">
                <a:cs typeface="Calibri" pitchFamily="34" charset="0"/>
              </a:rPr>
              <a:t>→</a:t>
            </a:r>
            <a:r>
              <a:rPr lang="en-IN" sz="1800" b="1" smtClean="0">
                <a:latin typeface="Bodoni MT" pitchFamily="18" charset="0"/>
              </a:rPr>
              <a:t>•</a:t>
            </a:r>
            <a:r>
              <a:rPr lang="en-IN" sz="1800" smtClean="0">
                <a:latin typeface="Bodoni MT" pitchFamily="18" charset="0"/>
              </a:rPr>
              <a:t>T * F</a:t>
            </a:r>
          </a:p>
          <a:p>
            <a:pPr algn="just" eaLnBrk="1" hangingPunct="1">
              <a:buFont typeface="Arial" pitchFamily="34" charset="0"/>
              <a:buNone/>
            </a:pPr>
            <a:r>
              <a:rPr lang="en-IN" sz="1800" smtClean="0">
                <a:latin typeface="Bodoni MT" pitchFamily="18" charset="0"/>
              </a:rPr>
              <a:t>         T</a:t>
            </a:r>
            <a:r>
              <a:rPr lang="en-IN" sz="1800" smtClean="0">
                <a:cs typeface="Calibri" pitchFamily="34" charset="0"/>
              </a:rPr>
              <a:t>→</a:t>
            </a:r>
            <a:r>
              <a:rPr lang="en-IN" sz="1800" b="1" smtClean="0">
                <a:latin typeface="Bodoni MT" pitchFamily="18" charset="0"/>
              </a:rPr>
              <a:t>•</a:t>
            </a:r>
            <a:r>
              <a:rPr lang="en-IN" sz="1800" smtClean="0">
                <a:latin typeface="Bodoni MT" pitchFamily="18" charset="0"/>
              </a:rPr>
              <a:t> F</a:t>
            </a:r>
            <a:endParaRPr lang="en-IN" sz="1800" smtClean="0"/>
          </a:p>
          <a:p>
            <a:pPr algn="just" eaLnBrk="1" hangingPunct="1">
              <a:buFont typeface="Arial" pitchFamily="34" charset="0"/>
              <a:buNone/>
            </a:pPr>
            <a:r>
              <a:rPr lang="en-IN" sz="1800" smtClean="0">
                <a:latin typeface="Bodoni MT" pitchFamily="18" charset="0"/>
              </a:rPr>
              <a:t>	   F</a:t>
            </a:r>
            <a:r>
              <a:rPr lang="en-IN" sz="1800" smtClean="0">
                <a:cs typeface="Calibri" pitchFamily="34" charset="0"/>
              </a:rPr>
              <a:t>→</a:t>
            </a:r>
            <a:r>
              <a:rPr lang="en-IN" sz="1800" b="1" smtClean="0">
                <a:latin typeface="Bodoni MT" pitchFamily="18" charset="0"/>
              </a:rPr>
              <a:t>•</a:t>
            </a:r>
            <a:r>
              <a:rPr lang="en-IN" sz="1800" smtClean="0">
                <a:latin typeface="Bodoni MT" pitchFamily="18" charset="0"/>
              </a:rPr>
              <a:t>(E)</a:t>
            </a:r>
          </a:p>
          <a:p>
            <a:pPr algn="just" eaLnBrk="1" hangingPunct="1">
              <a:buFont typeface="Arial" pitchFamily="34" charset="0"/>
              <a:buNone/>
            </a:pPr>
            <a:r>
              <a:rPr lang="en-IN" sz="1800" smtClean="0">
                <a:latin typeface="Bodoni MT" pitchFamily="18" charset="0"/>
              </a:rPr>
              <a:t>         F</a:t>
            </a:r>
            <a:r>
              <a:rPr lang="en-IN" sz="1800" smtClean="0">
                <a:cs typeface="Calibri" pitchFamily="34" charset="0"/>
              </a:rPr>
              <a:t>→</a:t>
            </a:r>
            <a:r>
              <a:rPr lang="en-IN" sz="1800" b="1" smtClean="0">
                <a:latin typeface="Bodoni MT" pitchFamily="18" charset="0"/>
              </a:rPr>
              <a:t>• id</a:t>
            </a:r>
            <a:endParaRPr lang="en-IN" sz="1800" smtClean="0"/>
          </a:p>
          <a:p>
            <a:pPr algn="just" eaLnBrk="1" hangingPunct="1"/>
            <a:endParaRPr lang="en-IN" sz="2400" smtClean="0"/>
          </a:p>
          <a:p>
            <a:pPr algn="just" eaLnBrk="1" hangingPunct="1"/>
            <a:endParaRPr lang="en-US" sz="240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F13860B-870E-43D1-BBB7-50CAA68CB358}" type="datetime4">
              <a:rPr lang="en-US"/>
              <a:pPr>
                <a:defRPr/>
              </a:pPr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SCS1303-Compiler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CC097F-93B5-4DB2-AB06-4C3ED27EE2F0}" type="slidenum">
              <a:rPr lang="en-US"/>
              <a:pPr>
                <a:defRPr/>
              </a:pPr>
              <a:t>146</a:t>
            </a:fld>
            <a:endParaRPr lang="en-US"/>
          </a:p>
        </p:txBody>
      </p:sp>
      <p:pic>
        <p:nvPicPr>
          <p:cNvPr id="410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5" y="1000125"/>
            <a:ext cx="7358063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3500438" y="4214813"/>
            <a:ext cx="14287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>
                <a:latin typeface="Calibri" pitchFamily="34" charset="0"/>
              </a:rPr>
              <a:t>GOTO(</a:t>
            </a:r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0</a:t>
            </a:r>
            <a:r>
              <a:rPr lang="en-IN">
                <a:latin typeface="Bodoni MT" pitchFamily="18" charset="0"/>
              </a:rPr>
              <a:t> , T)</a:t>
            </a:r>
            <a:endParaRPr lang="en-US">
              <a:latin typeface="Calibri" pitchFamily="34" charset="0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3429000" y="3571875"/>
            <a:ext cx="14287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>
                <a:latin typeface="Calibri" pitchFamily="34" charset="0"/>
              </a:rPr>
              <a:t>GOTO(</a:t>
            </a:r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0</a:t>
            </a:r>
            <a:r>
              <a:rPr lang="en-IN">
                <a:latin typeface="Bodoni MT" pitchFamily="18" charset="0"/>
              </a:rPr>
              <a:t> , E)</a:t>
            </a:r>
            <a:endParaRPr lang="en-US">
              <a:latin typeface="Calibri" pitchFamily="34" charset="0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3643313" y="4714875"/>
            <a:ext cx="14287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>
                <a:latin typeface="Calibri" pitchFamily="34" charset="0"/>
              </a:rPr>
              <a:t>GOTO(</a:t>
            </a:r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0</a:t>
            </a:r>
            <a:r>
              <a:rPr lang="en-IN">
                <a:latin typeface="Bodoni MT" pitchFamily="18" charset="0"/>
              </a:rPr>
              <a:t> , F)</a:t>
            </a:r>
            <a:endParaRPr lang="en-US">
              <a:latin typeface="Calibri" pitchFamily="34" charset="0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3643313" y="5286375"/>
            <a:ext cx="14287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>
                <a:latin typeface="Calibri" pitchFamily="34" charset="0"/>
              </a:rPr>
              <a:t>GOTO(</a:t>
            </a:r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0</a:t>
            </a:r>
            <a:r>
              <a:rPr lang="en-IN">
                <a:latin typeface="Bodoni MT" pitchFamily="18" charset="0"/>
              </a:rPr>
              <a:t> , ()</a:t>
            </a:r>
            <a:endParaRPr lang="en-US">
              <a:latin typeface="Calibri" pitchFamily="34" charset="0"/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3500438" y="5857875"/>
            <a:ext cx="14287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>
                <a:latin typeface="Calibri" pitchFamily="34" charset="0"/>
              </a:rPr>
              <a:t>GOTO(</a:t>
            </a:r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0</a:t>
            </a:r>
            <a:r>
              <a:rPr lang="en-IN">
                <a:latin typeface="Bodoni MT" pitchFamily="18" charset="0"/>
              </a:rPr>
              <a:t> , id)</a:t>
            </a:r>
            <a:endParaRPr lang="en-US">
              <a:latin typeface="Calibri" pitchFamily="34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2643188" y="3714750"/>
            <a:ext cx="857250" cy="3159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786063" y="4714875"/>
            <a:ext cx="857250" cy="1428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714625" y="4286250"/>
            <a:ext cx="785813" cy="714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714625" y="5143500"/>
            <a:ext cx="857250" cy="2143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2500313" y="5572125"/>
            <a:ext cx="928687" cy="4286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0" y="3214688"/>
            <a:ext cx="2786063" cy="2857500"/>
          </a:xfrm>
          <a:prstGeom prst="ellipse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5643563" y="3714750"/>
            <a:ext cx="2928937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Calibri" pitchFamily="34" charset="0"/>
              </a:rPr>
              <a:t>GOTO(</a:t>
            </a:r>
            <a:r>
              <a:rPr lang="en-IN">
                <a:latin typeface="Bodoni MT" pitchFamily="18" charset="0"/>
              </a:rPr>
              <a:t>I,X) </a:t>
            </a:r>
            <a:r>
              <a:rPr lang="en-IN">
                <a:latin typeface="Calibri" pitchFamily="34" charset="0"/>
                <a:cs typeface="Calibri" pitchFamily="34" charset="0"/>
              </a:rPr>
              <a:t>→ </a:t>
            </a:r>
            <a:r>
              <a:rPr lang="en-IN">
                <a:latin typeface="Calibri" pitchFamily="34" charset="0"/>
              </a:rPr>
              <a:t>Moving  • over the symbols(both terminal and non-terminals.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14313" y="71438"/>
            <a:ext cx="8001000" cy="9239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IN" b="1" dirty="0">
                <a:latin typeface="Arial" charset="0"/>
                <a:cs typeface="Arial" charset="0"/>
              </a:rPr>
              <a:t>Step 2: Construction of LR(0) items (C):</a:t>
            </a:r>
          </a:p>
          <a:p>
            <a:pPr indent="19050" algn="just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IN" b="1" dirty="0">
                <a:latin typeface="Arial" charset="0"/>
                <a:cs typeface="Arial" charset="0"/>
              </a:rPr>
              <a:t>     Canonical collection of set of LR(0) items for an augmented </a:t>
            </a:r>
          </a:p>
          <a:p>
            <a:pPr indent="19050" algn="just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IN" b="1" dirty="0">
                <a:latin typeface="Arial" charset="0"/>
                <a:cs typeface="Arial" charset="0"/>
              </a:rPr>
              <a:t>     Grammar G’.</a:t>
            </a:r>
            <a:endParaRPr lang="en-US" dirty="0"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32802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11475" y="401638"/>
              <a:ext cx="509588" cy="19050"/>
            </p14:xfrm>
          </p:contentPart>
        </mc:Choice>
        <mc:Fallback xmlns="">
          <p:pic>
            <p:nvPicPr>
              <p:cNvPr id="332802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02112" y="392793"/>
                <a:ext cx="528315" cy="3673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8" grpId="0" animBg="1"/>
      <p:bldP spid="43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57200" y="285750"/>
            <a:ext cx="8229600" cy="5929313"/>
          </a:xfrm>
        </p:spPr>
        <p:txBody>
          <a:bodyPr/>
          <a:lstStyle/>
          <a:p>
            <a:pPr algn="just" eaLnBrk="1" hangingPunct="1">
              <a:spcBef>
                <a:spcPts val="2400"/>
              </a:spcBef>
              <a:buFont typeface="Arial" pitchFamily="34" charset="0"/>
              <a:buNone/>
            </a:pPr>
            <a:r>
              <a:rPr lang="en-IN" sz="1800" dirty="0" smtClean="0">
                <a:latin typeface="Bodoni MT" pitchFamily="18" charset="0"/>
              </a:rPr>
              <a:t>I</a:t>
            </a:r>
            <a:r>
              <a:rPr lang="en-IN" sz="1800" baseline="-25000" dirty="0" smtClean="0">
                <a:latin typeface="Bodoni MT" pitchFamily="18" charset="0"/>
              </a:rPr>
              <a:t>0</a:t>
            </a:r>
            <a:r>
              <a:rPr lang="en-IN" sz="1800" dirty="0" smtClean="0">
                <a:latin typeface="Bodoni MT" pitchFamily="18" charset="0"/>
              </a:rPr>
              <a:t> :    E'</a:t>
            </a:r>
            <a:r>
              <a:rPr lang="en-IN" sz="1800" dirty="0" smtClean="0">
                <a:cs typeface="Calibri" pitchFamily="34" charset="0"/>
              </a:rPr>
              <a:t>→</a:t>
            </a:r>
            <a:r>
              <a:rPr lang="en-IN" sz="1800" b="1" dirty="0" smtClean="0">
                <a:latin typeface="Bodoni MT" pitchFamily="18" charset="0"/>
              </a:rPr>
              <a:t>•</a:t>
            </a:r>
            <a:r>
              <a:rPr lang="en-IN" sz="1800" dirty="0" smtClean="0">
                <a:latin typeface="Bodoni MT" pitchFamily="18" charset="0"/>
              </a:rPr>
              <a:t>E			</a:t>
            </a:r>
          </a:p>
          <a:p>
            <a:pPr algn="just" eaLnBrk="1" hangingPunct="1">
              <a:spcBef>
                <a:spcPts val="2400"/>
              </a:spcBef>
              <a:buFont typeface="Arial" pitchFamily="34" charset="0"/>
              <a:buNone/>
            </a:pPr>
            <a:r>
              <a:rPr lang="en-IN" sz="1800" dirty="0" smtClean="0">
                <a:latin typeface="Bodoni MT" pitchFamily="18" charset="0"/>
              </a:rPr>
              <a:t>	   E</a:t>
            </a:r>
            <a:r>
              <a:rPr lang="en-IN" sz="1800" dirty="0" smtClean="0">
                <a:cs typeface="Calibri" pitchFamily="34" charset="0"/>
              </a:rPr>
              <a:t>→</a:t>
            </a:r>
            <a:r>
              <a:rPr lang="en-IN" sz="1800" b="1" dirty="0" smtClean="0">
                <a:latin typeface="Bodoni MT" pitchFamily="18" charset="0"/>
              </a:rPr>
              <a:t>•</a:t>
            </a:r>
            <a:r>
              <a:rPr lang="en-IN" sz="1800" dirty="0" smtClean="0">
                <a:latin typeface="Bodoni MT" pitchFamily="18" charset="0"/>
              </a:rPr>
              <a:t>E + T</a:t>
            </a:r>
          </a:p>
          <a:p>
            <a:pPr algn="just" eaLnBrk="1" hangingPunct="1">
              <a:spcBef>
                <a:spcPts val="2400"/>
              </a:spcBef>
              <a:buFont typeface="Arial" pitchFamily="34" charset="0"/>
              <a:buNone/>
            </a:pPr>
            <a:r>
              <a:rPr lang="en-IN" sz="1800" dirty="0" smtClean="0">
                <a:latin typeface="Bodoni MT" pitchFamily="18" charset="0"/>
              </a:rPr>
              <a:t>         E</a:t>
            </a:r>
            <a:r>
              <a:rPr lang="en-IN" sz="1800" dirty="0" smtClean="0">
                <a:cs typeface="Calibri" pitchFamily="34" charset="0"/>
              </a:rPr>
              <a:t>→</a:t>
            </a:r>
            <a:r>
              <a:rPr lang="en-IN" sz="1800" b="1" dirty="0" smtClean="0">
                <a:latin typeface="Bodoni MT" pitchFamily="18" charset="0"/>
              </a:rPr>
              <a:t>• </a:t>
            </a:r>
            <a:r>
              <a:rPr lang="en-IN" sz="1800" dirty="0" smtClean="0">
                <a:latin typeface="Bodoni MT" pitchFamily="18" charset="0"/>
              </a:rPr>
              <a:t>T</a:t>
            </a:r>
          </a:p>
          <a:p>
            <a:pPr algn="just" eaLnBrk="1" hangingPunct="1">
              <a:spcBef>
                <a:spcPts val="2400"/>
              </a:spcBef>
              <a:buFont typeface="Arial" pitchFamily="34" charset="0"/>
              <a:buNone/>
            </a:pPr>
            <a:r>
              <a:rPr lang="en-IN" sz="1800" dirty="0" smtClean="0">
                <a:latin typeface="Bodoni MT" pitchFamily="18" charset="0"/>
              </a:rPr>
              <a:t>	   T</a:t>
            </a:r>
            <a:r>
              <a:rPr lang="en-IN" sz="1800" dirty="0" smtClean="0">
                <a:cs typeface="Calibri" pitchFamily="34" charset="0"/>
              </a:rPr>
              <a:t>→</a:t>
            </a:r>
            <a:r>
              <a:rPr lang="en-IN" sz="1800" b="1" dirty="0" smtClean="0">
                <a:latin typeface="Bodoni MT" pitchFamily="18" charset="0"/>
              </a:rPr>
              <a:t>•</a:t>
            </a:r>
            <a:r>
              <a:rPr lang="en-IN" sz="1800" dirty="0" smtClean="0">
                <a:latin typeface="Bodoni MT" pitchFamily="18" charset="0"/>
              </a:rPr>
              <a:t>T * F</a:t>
            </a:r>
          </a:p>
          <a:p>
            <a:pPr algn="just" eaLnBrk="1" hangingPunct="1">
              <a:spcBef>
                <a:spcPts val="2400"/>
              </a:spcBef>
              <a:buFont typeface="Arial" pitchFamily="34" charset="0"/>
              <a:buNone/>
            </a:pPr>
            <a:r>
              <a:rPr lang="en-IN" sz="1800" dirty="0" smtClean="0">
                <a:latin typeface="Bodoni MT" pitchFamily="18" charset="0"/>
              </a:rPr>
              <a:t>         T</a:t>
            </a:r>
            <a:r>
              <a:rPr lang="en-IN" sz="1800" dirty="0" smtClean="0">
                <a:cs typeface="Calibri" pitchFamily="34" charset="0"/>
              </a:rPr>
              <a:t>→</a:t>
            </a:r>
            <a:r>
              <a:rPr lang="en-IN" sz="1800" b="1" dirty="0" smtClean="0">
                <a:latin typeface="Bodoni MT" pitchFamily="18" charset="0"/>
              </a:rPr>
              <a:t>•</a:t>
            </a:r>
            <a:r>
              <a:rPr lang="en-IN" sz="1800" dirty="0" smtClean="0">
                <a:latin typeface="Bodoni MT" pitchFamily="18" charset="0"/>
              </a:rPr>
              <a:t> F</a:t>
            </a:r>
            <a:endParaRPr lang="en-IN" sz="1800" dirty="0" smtClean="0"/>
          </a:p>
          <a:p>
            <a:pPr algn="just" eaLnBrk="1" hangingPunct="1">
              <a:spcBef>
                <a:spcPts val="2400"/>
              </a:spcBef>
              <a:buFont typeface="Arial" pitchFamily="34" charset="0"/>
              <a:buNone/>
            </a:pPr>
            <a:r>
              <a:rPr lang="en-IN" sz="1800" dirty="0" smtClean="0">
                <a:latin typeface="Bodoni MT" pitchFamily="18" charset="0"/>
              </a:rPr>
              <a:t>	   F</a:t>
            </a:r>
            <a:r>
              <a:rPr lang="en-IN" sz="1800" dirty="0" smtClean="0">
                <a:cs typeface="Calibri" pitchFamily="34" charset="0"/>
              </a:rPr>
              <a:t>→</a:t>
            </a:r>
            <a:r>
              <a:rPr lang="en-IN" sz="1800" b="1" dirty="0" smtClean="0">
                <a:latin typeface="Bodoni MT" pitchFamily="18" charset="0"/>
              </a:rPr>
              <a:t>•</a:t>
            </a:r>
            <a:r>
              <a:rPr lang="en-IN" sz="1800" dirty="0" smtClean="0">
                <a:latin typeface="Bodoni MT" pitchFamily="18" charset="0"/>
              </a:rPr>
              <a:t>(E)</a:t>
            </a:r>
          </a:p>
          <a:p>
            <a:pPr algn="just" eaLnBrk="1" hangingPunct="1">
              <a:spcBef>
                <a:spcPts val="2400"/>
              </a:spcBef>
              <a:buFont typeface="Arial" pitchFamily="34" charset="0"/>
              <a:buNone/>
            </a:pPr>
            <a:r>
              <a:rPr lang="en-IN" sz="1800" dirty="0" smtClean="0">
                <a:latin typeface="Bodoni MT" pitchFamily="18" charset="0"/>
              </a:rPr>
              <a:t>         F</a:t>
            </a:r>
            <a:r>
              <a:rPr lang="en-IN" sz="1800" dirty="0" smtClean="0">
                <a:cs typeface="Calibri" pitchFamily="34" charset="0"/>
              </a:rPr>
              <a:t>→</a:t>
            </a:r>
            <a:r>
              <a:rPr lang="en-IN" sz="1800" b="1" dirty="0" smtClean="0">
                <a:latin typeface="Bodoni MT" pitchFamily="18" charset="0"/>
              </a:rPr>
              <a:t>• id</a:t>
            </a:r>
            <a:endParaRPr lang="en-IN" sz="1800" dirty="0" smtClean="0"/>
          </a:p>
          <a:p>
            <a:pPr algn="just" eaLnBrk="1" hangingPunct="1"/>
            <a:endParaRPr lang="en-IN" sz="2400" dirty="0" smtClean="0"/>
          </a:p>
          <a:p>
            <a:pPr algn="just" eaLnBrk="1" hangingPunct="1"/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F13860B-870E-43D1-BBB7-50CAA68CB358}" type="datetime4">
              <a:rPr lang="en-US"/>
              <a:pPr>
                <a:defRPr/>
              </a:pPr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SCS1303-Compiler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3706D3-A11F-492B-A420-A50763365A3D}" type="slidenum">
              <a:rPr lang="en-US"/>
              <a:pPr>
                <a:defRPr/>
              </a:pPr>
              <a:t>147</a:t>
            </a:fld>
            <a:endParaRPr lang="en-US"/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2357438" y="285750"/>
            <a:ext cx="1571625" cy="714375"/>
            <a:chOff x="2500298" y="3000372"/>
            <a:chExt cx="1571636" cy="714380"/>
          </a:xfrm>
        </p:grpSpPr>
        <p:sp>
          <p:nvSpPr>
            <p:cNvPr id="8" name="Right Arrow 7"/>
            <p:cNvSpPr/>
            <p:nvPr/>
          </p:nvSpPr>
          <p:spPr>
            <a:xfrm>
              <a:off x="2571735" y="3357563"/>
              <a:ext cx="1500199" cy="357189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151" name="TextBox 8"/>
            <p:cNvSpPr txBox="1">
              <a:spLocks noChangeArrowheads="1"/>
            </p:cNvSpPr>
            <p:nvPr/>
          </p:nvSpPr>
          <p:spPr bwMode="auto">
            <a:xfrm>
              <a:off x="2500298" y="3000372"/>
              <a:ext cx="1390189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>
                  <a:latin typeface="Calibri" pitchFamily="34" charset="0"/>
                </a:rPr>
                <a:t>GOTO(</a:t>
              </a:r>
              <a:r>
                <a:rPr lang="en-IN">
                  <a:latin typeface="Bodoni MT" pitchFamily="18" charset="0"/>
                </a:rPr>
                <a:t>I</a:t>
              </a:r>
              <a:r>
                <a:rPr lang="en-IN" baseline="-25000">
                  <a:latin typeface="Bodoni MT" pitchFamily="18" charset="0"/>
                </a:rPr>
                <a:t>0</a:t>
              </a:r>
              <a:r>
                <a:rPr lang="en-IN">
                  <a:latin typeface="Bodoni MT" pitchFamily="18" charset="0"/>
                </a:rPr>
                <a:t> , E)</a:t>
              </a:r>
              <a:endParaRPr lang="en-US">
                <a:latin typeface="Calibri" pitchFamily="34" charset="0"/>
              </a:endParaRPr>
            </a:p>
            <a:p>
              <a:endParaRPr lang="en-US">
                <a:latin typeface="Calibri" pitchFamily="34" charset="0"/>
              </a:endParaRP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2357438" y="1428750"/>
            <a:ext cx="1571625" cy="714375"/>
            <a:chOff x="2500298" y="3000372"/>
            <a:chExt cx="1571636" cy="714380"/>
          </a:xfrm>
        </p:grpSpPr>
        <p:sp>
          <p:nvSpPr>
            <p:cNvPr id="13" name="Right Arrow 12"/>
            <p:cNvSpPr/>
            <p:nvPr/>
          </p:nvSpPr>
          <p:spPr>
            <a:xfrm>
              <a:off x="2571735" y="3357563"/>
              <a:ext cx="1500199" cy="357189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149" name="TextBox 13"/>
            <p:cNvSpPr txBox="1">
              <a:spLocks noChangeArrowheads="1"/>
            </p:cNvSpPr>
            <p:nvPr/>
          </p:nvSpPr>
          <p:spPr bwMode="auto">
            <a:xfrm>
              <a:off x="2500298" y="3000372"/>
              <a:ext cx="1377365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>
                  <a:latin typeface="Calibri" pitchFamily="34" charset="0"/>
                </a:rPr>
                <a:t>GOTO(</a:t>
              </a:r>
              <a:r>
                <a:rPr lang="en-IN">
                  <a:latin typeface="Bodoni MT" pitchFamily="18" charset="0"/>
                </a:rPr>
                <a:t>I</a:t>
              </a:r>
              <a:r>
                <a:rPr lang="en-IN" baseline="-25000">
                  <a:latin typeface="Bodoni MT" pitchFamily="18" charset="0"/>
                </a:rPr>
                <a:t>0</a:t>
              </a:r>
              <a:r>
                <a:rPr lang="en-IN">
                  <a:latin typeface="Bodoni MT" pitchFamily="18" charset="0"/>
                </a:rPr>
                <a:t> , T)</a:t>
              </a:r>
              <a:endParaRPr lang="en-US">
                <a:latin typeface="Calibri" pitchFamily="34" charset="0"/>
              </a:endParaRPr>
            </a:p>
            <a:p>
              <a:endParaRPr lang="en-US">
                <a:latin typeface="Calibri" pitchFamily="34" charset="0"/>
              </a:endParaRPr>
            </a:p>
          </p:txBody>
        </p:sp>
      </p:grpSp>
      <p:grpSp>
        <p:nvGrpSpPr>
          <p:cNvPr id="7" name="Group 14"/>
          <p:cNvGrpSpPr>
            <a:grpSpLocks/>
          </p:cNvGrpSpPr>
          <p:nvPr/>
        </p:nvGrpSpPr>
        <p:grpSpPr bwMode="auto">
          <a:xfrm>
            <a:off x="2571750" y="2357438"/>
            <a:ext cx="1571625" cy="714375"/>
            <a:chOff x="2500298" y="3000372"/>
            <a:chExt cx="1571636" cy="714380"/>
          </a:xfrm>
        </p:grpSpPr>
        <p:sp>
          <p:nvSpPr>
            <p:cNvPr id="16" name="Right Arrow 15"/>
            <p:cNvSpPr/>
            <p:nvPr/>
          </p:nvSpPr>
          <p:spPr>
            <a:xfrm>
              <a:off x="2571737" y="3357561"/>
              <a:ext cx="1500197" cy="357191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147" name="TextBox 16"/>
            <p:cNvSpPr txBox="1">
              <a:spLocks noChangeArrowheads="1"/>
            </p:cNvSpPr>
            <p:nvPr/>
          </p:nvSpPr>
          <p:spPr bwMode="auto">
            <a:xfrm>
              <a:off x="2500298" y="3000372"/>
              <a:ext cx="1377365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>
                  <a:latin typeface="Calibri" pitchFamily="34" charset="0"/>
                </a:rPr>
                <a:t>GOTO(</a:t>
              </a:r>
              <a:r>
                <a:rPr lang="en-IN">
                  <a:latin typeface="Bodoni MT" pitchFamily="18" charset="0"/>
                </a:rPr>
                <a:t>I</a:t>
              </a:r>
              <a:r>
                <a:rPr lang="en-IN" baseline="-25000">
                  <a:latin typeface="Bodoni MT" pitchFamily="18" charset="0"/>
                </a:rPr>
                <a:t>0</a:t>
              </a:r>
              <a:r>
                <a:rPr lang="en-IN">
                  <a:latin typeface="Bodoni MT" pitchFamily="18" charset="0"/>
                </a:rPr>
                <a:t> , F)</a:t>
              </a:r>
              <a:endParaRPr lang="en-US">
                <a:latin typeface="Calibri" pitchFamily="34" charset="0"/>
              </a:endParaRPr>
            </a:p>
            <a:p>
              <a:endParaRPr lang="en-US">
                <a:latin typeface="Calibri" pitchFamily="34" charset="0"/>
              </a:endParaRPr>
            </a:p>
          </p:txBody>
        </p:sp>
      </p:grpSp>
      <p:sp>
        <p:nvSpPr>
          <p:cNvPr id="5130" name="TextBox 18"/>
          <p:cNvSpPr txBox="1">
            <a:spLocks noChangeArrowheads="1"/>
          </p:cNvSpPr>
          <p:nvPr/>
        </p:nvSpPr>
        <p:spPr bwMode="auto">
          <a:xfrm>
            <a:off x="4000500" y="496888"/>
            <a:ext cx="1604963" cy="64611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1</a:t>
            </a:r>
            <a:r>
              <a:rPr lang="en-IN">
                <a:latin typeface="Bodoni MT" pitchFamily="18" charset="0"/>
              </a:rPr>
              <a:t> : E'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E</a:t>
            </a:r>
            <a:r>
              <a:rPr lang="en-IN" b="1">
                <a:latin typeface="Bodoni MT" pitchFamily="18" charset="0"/>
              </a:rPr>
              <a:t> •</a:t>
            </a:r>
            <a:endParaRPr lang="en-IN">
              <a:latin typeface="Bodoni MT" pitchFamily="18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    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E 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+ T</a:t>
            </a:r>
            <a:endParaRPr lang="en-US">
              <a:latin typeface="Calibri" pitchFamily="34" charset="0"/>
            </a:endParaRPr>
          </a:p>
        </p:txBody>
      </p:sp>
      <p:sp>
        <p:nvSpPr>
          <p:cNvPr id="20" name="Right Brace 19"/>
          <p:cNvSpPr/>
          <p:nvPr/>
        </p:nvSpPr>
        <p:spPr>
          <a:xfrm>
            <a:off x="2143125" y="357188"/>
            <a:ext cx="142875" cy="8572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Right Brace 20"/>
          <p:cNvSpPr/>
          <p:nvPr/>
        </p:nvSpPr>
        <p:spPr>
          <a:xfrm>
            <a:off x="2143125" y="1500188"/>
            <a:ext cx="142875" cy="92868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33" name="TextBox 21"/>
          <p:cNvSpPr txBox="1">
            <a:spLocks noChangeArrowheads="1"/>
          </p:cNvSpPr>
          <p:nvPr/>
        </p:nvSpPr>
        <p:spPr bwMode="auto">
          <a:xfrm>
            <a:off x="4000500" y="1639888"/>
            <a:ext cx="1539875" cy="64611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2</a:t>
            </a:r>
            <a:r>
              <a:rPr lang="en-IN">
                <a:latin typeface="Bodoni MT" pitchFamily="18" charset="0"/>
              </a:rPr>
              <a:t> :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T</a:t>
            </a:r>
            <a:r>
              <a:rPr lang="en-IN" b="1">
                <a:latin typeface="Bodoni MT" pitchFamily="18" charset="0"/>
              </a:rPr>
              <a:t> • </a:t>
            </a:r>
            <a:endParaRPr lang="en-IN">
              <a:latin typeface="Bodoni MT" pitchFamily="18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    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T 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* F</a:t>
            </a:r>
            <a:endParaRPr lang="en-US">
              <a:latin typeface="Calibri" pitchFamily="34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928813" y="2857500"/>
            <a:ext cx="5715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5" name="TextBox 24"/>
          <p:cNvSpPr txBox="1">
            <a:spLocks noChangeArrowheads="1"/>
          </p:cNvSpPr>
          <p:nvPr/>
        </p:nvSpPr>
        <p:spPr bwMode="auto">
          <a:xfrm>
            <a:off x="4284663" y="2714625"/>
            <a:ext cx="1287462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3</a:t>
            </a:r>
            <a:r>
              <a:rPr lang="en-IN">
                <a:latin typeface="Bodoni MT" pitchFamily="18" charset="0"/>
              </a:rPr>
              <a:t> : 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F</a:t>
            </a:r>
            <a:r>
              <a:rPr lang="en-IN" b="1">
                <a:latin typeface="Bodoni MT" pitchFamily="18" charset="0"/>
              </a:rPr>
              <a:t> •</a:t>
            </a:r>
            <a:r>
              <a:rPr lang="en-IN">
                <a:latin typeface="Bodoni MT" pitchFamily="18" charset="0"/>
              </a:rPr>
              <a:t> 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2000250" y="3500438"/>
            <a:ext cx="571500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14"/>
          <p:cNvGrpSpPr>
            <a:grpSpLocks/>
          </p:cNvGrpSpPr>
          <p:nvPr/>
        </p:nvGrpSpPr>
        <p:grpSpPr bwMode="auto">
          <a:xfrm>
            <a:off x="2724150" y="3214688"/>
            <a:ext cx="1571625" cy="646112"/>
            <a:chOff x="2500298" y="3000374"/>
            <a:chExt cx="1571636" cy="718146"/>
          </a:xfrm>
        </p:grpSpPr>
        <p:sp>
          <p:nvSpPr>
            <p:cNvPr id="32" name="Right Arrow 31"/>
            <p:cNvSpPr/>
            <p:nvPr/>
          </p:nvSpPr>
          <p:spPr>
            <a:xfrm>
              <a:off x="2571737" y="3356801"/>
              <a:ext cx="1500197" cy="358190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145" name="TextBox 32"/>
            <p:cNvSpPr txBox="1">
              <a:spLocks noChangeArrowheads="1"/>
            </p:cNvSpPr>
            <p:nvPr/>
          </p:nvSpPr>
          <p:spPr bwMode="auto">
            <a:xfrm>
              <a:off x="2500298" y="3000374"/>
              <a:ext cx="1303627" cy="718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>
                  <a:latin typeface="Calibri" pitchFamily="34" charset="0"/>
                </a:rPr>
                <a:t>GOTO(</a:t>
              </a:r>
              <a:r>
                <a:rPr lang="en-IN">
                  <a:latin typeface="Bodoni MT" pitchFamily="18" charset="0"/>
                </a:rPr>
                <a:t>I</a:t>
              </a:r>
              <a:r>
                <a:rPr lang="en-IN" baseline="-25000">
                  <a:latin typeface="Bodoni MT" pitchFamily="18" charset="0"/>
                </a:rPr>
                <a:t>0</a:t>
              </a:r>
              <a:r>
                <a:rPr lang="en-IN">
                  <a:latin typeface="Bodoni MT" pitchFamily="18" charset="0"/>
                </a:rPr>
                <a:t> , ()</a:t>
              </a:r>
              <a:endParaRPr lang="en-US">
                <a:latin typeface="Calibri" pitchFamily="34" charset="0"/>
              </a:endParaRPr>
            </a:p>
            <a:p>
              <a:endParaRPr lang="en-US">
                <a:latin typeface="Calibri" pitchFamily="34" charset="0"/>
              </a:endParaRPr>
            </a:p>
          </p:txBody>
        </p:sp>
      </p:grpSp>
      <p:sp>
        <p:nvSpPr>
          <p:cNvPr id="5138" name="TextBox 33"/>
          <p:cNvSpPr txBox="1">
            <a:spLocks noChangeArrowheads="1"/>
          </p:cNvSpPr>
          <p:nvPr/>
        </p:nvSpPr>
        <p:spPr bwMode="auto">
          <a:xfrm>
            <a:off x="4357688" y="3357563"/>
            <a:ext cx="1635125" cy="230822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 dirty="0">
                <a:latin typeface="Bodoni MT" pitchFamily="18" charset="0"/>
              </a:rPr>
              <a:t>I</a:t>
            </a:r>
            <a:r>
              <a:rPr lang="en-IN" baseline="-25000" dirty="0">
                <a:latin typeface="Bodoni MT" pitchFamily="18" charset="0"/>
              </a:rPr>
              <a:t>4</a:t>
            </a:r>
            <a:r>
              <a:rPr lang="en-IN" dirty="0">
                <a:latin typeface="Bodoni MT" pitchFamily="18" charset="0"/>
              </a:rPr>
              <a:t> : F</a:t>
            </a:r>
            <a:r>
              <a:rPr lang="en-IN" dirty="0">
                <a:latin typeface="Calibri" pitchFamily="34" charset="0"/>
                <a:cs typeface="Calibri" pitchFamily="34" charset="0"/>
              </a:rPr>
              <a:t>→</a:t>
            </a:r>
            <a:r>
              <a:rPr lang="en-IN" dirty="0">
                <a:latin typeface="Bodoni MT" pitchFamily="18" charset="0"/>
              </a:rPr>
              <a:t>(</a:t>
            </a:r>
            <a:r>
              <a:rPr lang="en-IN" b="1" dirty="0">
                <a:latin typeface="Bodoni MT" pitchFamily="18" charset="0"/>
              </a:rPr>
              <a:t>•</a:t>
            </a:r>
            <a:r>
              <a:rPr lang="en-IN" dirty="0">
                <a:latin typeface="Bodoni MT" pitchFamily="18" charset="0"/>
              </a:rPr>
              <a:t>E)       </a:t>
            </a:r>
          </a:p>
          <a:p>
            <a:pPr algn="just"/>
            <a:r>
              <a:rPr lang="en-IN" dirty="0">
                <a:latin typeface="Bodoni MT" pitchFamily="18" charset="0"/>
              </a:rPr>
              <a:t>      E</a:t>
            </a:r>
            <a:r>
              <a:rPr lang="en-IN" dirty="0">
                <a:latin typeface="Calibri" pitchFamily="34" charset="0"/>
                <a:cs typeface="Calibri" pitchFamily="34" charset="0"/>
              </a:rPr>
              <a:t>→</a:t>
            </a:r>
            <a:r>
              <a:rPr lang="en-IN" b="1" dirty="0">
                <a:latin typeface="Bodoni MT" pitchFamily="18" charset="0"/>
              </a:rPr>
              <a:t>•</a:t>
            </a:r>
            <a:r>
              <a:rPr lang="en-IN" dirty="0">
                <a:latin typeface="Bodoni MT" pitchFamily="18" charset="0"/>
              </a:rPr>
              <a:t>E + T</a:t>
            </a:r>
          </a:p>
          <a:p>
            <a:pPr algn="just"/>
            <a:r>
              <a:rPr lang="en-IN" dirty="0">
                <a:latin typeface="Bodoni MT" pitchFamily="18" charset="0"/>
              </a:rPr>
              <a:t>      E</a:t>
            </a:r>
            <a:r>
              <a:rPr lang="en-IN" dirty="0">
                <a:latin typeface="Calibri" pitchFamily="34" charset="0"/>
                <a:cs typeface="Calibri" pitchFamily="34" charset="0"/>
              </a:rPr>
              <a:t>→</a:t>
            </a:r>
            <a:r>
              <a:rPr lang="en-IN" b="1" dirty="0">
                <a:latin typeface="Bodoni MT" pitchFamily="18" charset="0"/>
              </a:rPr>
              <a:t>• </a:t>
            </a:r>
            <a:r>
              <a:rPr lang="en-IN" dirty="0">
                <a:latin typeface="Bodoni MT" pitchFamily="18" charset="0"/>
              </a:rPr>
              <a:t>T</a:t>
            </a:r>
          </a:p>
          <a:p>
            <a:pPr algn="just"/>
            <a:r>
              <a:rPr lang="en-IN" dirty="0">
                <a:latin typeface="Bodoni MT" pitchFamily="18" charset="0"/>
              </a:rPr>
              <a:t>      T</a:t>
            </a:r>
            <a:r>
              <a:rPr lang="en-IN" dirty="0">
                <a:latin typeface="Calibri" pitchFamily="34" charset="0"/>
                <a:cs typeface="Calibri" pitchFamily="34" charset="0"/>
              </a:rPr>
              <a:t>→</a:t>
            </a:r>
            <a:r>
              <a:rPr lang="en-IN" b="1" dirty="0">
                <a:latin typeface="Bodoni MT" pitchFamily="18" charset="0"/>
              </a:rPr>
              <a:t>•</a:t>
            </a:r>
            <a:r>
              <a:rPr lang="en-IN" dirty="0">
                <a:latin typeface="Bodoni MT" pitchFamily="18" charset="0"/>
              </a:rPr>
              <a:t>T * F</a:t>
            </a:r>
          </a:p>
          <a:p>
            <a:pPr algn="just"/>
            <a:r>
              <a:rPr lang="en-IN" dirty="0">
                <a:latin typeface="Bodoni MT" pitchFamily="18" charset="0"/>
              </a:rPr>
              <a:t>      T</a:t>
            </a:r>
            <a:r>
              <a:rPr lang="en-IN" dirty="0">
                <a:latin typeface="Calibri" pitchFamily="34" charset="0"/>
                <a:cs typeface="Calibri" pitchFamily="34" charset="0"/>
              </a:rPr>
              <a:t>→</a:t>
            </a:r>
            <a:r>
              <a:rPr lang="en-IN" b="1" dirty="0">
                <a:latin typeface="Bodoni MT" pitchFamily="18" charset="0"/>
              </a:rPr>
              <a:t>•</a:t>
            </a:r>
            <a:r>
              <a:rPr lang="en-IN" dirty="0">
                <a:latin typeface="Bodoni MT" pitchFamily="18" charset="0"/>
              </a:rPr>
              <a:t> F</a:t>
            </a:r>
            <a:endParaRPr lang="en-IN" dirty="0">
              <a:latin typeface="Calibri" pitchFamily="34" charset="0"/>
            </a:endParaRPr>
          </a:p>
          <a:p>
            <a:pPr algn="just"/>
            <a:r>
              <a:rPr lang="en-IN" dirty="0">
                <a:latin typeface="Bodoni MT" pitchFamily="18" charset="0"/>
              </a:rPr>
              <a:t>      F</a:t>
            </a:r>
            <a:r>
              <a:rPr lang="en-IN" dirty="0">
                <a:latin typeface="Calibri" pitchFamily="34" charset="0"/>
                <a:cs typeface="Calibri" pitchFamily="34" charset="0"/>
              </a:rPr>
              <a:t>→</a:t>
            </a:r>
            <a:r>
              <a:rPr lang="en-IN" b="1" dirty="0">
                <a:latin typeface="Bodoni MT" pitchFamily="18" charset="0"/>
              </a:rPr>
              <a:t>•</a:t>
            </a:r>
            <a:r>
              <a:rPr lang="en-IN" dirty="0">
                <a:latin typeface="Bodoni MT" pitchFamily="18" charset="0"/>
              </a:rPr>
              <a:t>(E)</a:t>
            </a:r>
          </a:p>
          <a:p>
            <a:pPr algn="just"/>
            <a:r>
              <a:rPr lang="en-IN" dirty="0">
                <a:latin typeface="Bodoni MT" pitchFamily="18" charset="0"/>
              </a:rPr>
              <a:t>      F</a:t>
            </a:r>
            <a:r>
              <a:rPr lang="en-IN" dirty="0">
                <a:latin typeface="Calibri" pitchFamily="34" charset="0"/>
                <a:cs typeface="Calibri" pitchFamily="34" charset="0"/>
              </a:rPr>
              <a:t>→</a:t>
            </a:r>
            <a:r>
              <a:rPr lang="en-IN" b="1" dirty="0">
                <a:latin typeface="Bodoni MT" pitchFamily="18" charset="0"/>
              </a:rPr>
              <a:t>• id</a:t>
            </a:r>
            <a:endParaRPr lang="en-IN" dirty="0">
              <a:latin typeface="Bodoni MT" pitchFamily="18" charset="0"/>
            </a:endParaRPr>
          </a:p>
          <a:p>
            <a:pPr algn="just"/>
            <a:r>
              <a:rPr lang="en-IN" dirty="0">
                <a:latin typeface="Bodoni MT" pitchFamily="18" charset="0"/>
              </a:rPr>
              <a:t> 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1714500" y="4214813"/>
            <a:ext cx="1000125" cy="8572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14"/>
          <p:cNvGrpSpPr>
            <a:grpSpLocks/>
          </p:cNvGrpSpPr>
          <p:nvPr/>
        </p:nvGrpSpPr>
        <p:grpSpPr bwMode="auto">
          <a:xfrm>
            <a:off x="2286000" y="5214938"/>
            <a:ext cx="1571625" cy="646112"/>
            <a:chOff x="2500298" y="3000374"/>
            <a:chExt cx="1571636" cy="718146"/>
          </a:xfrm>
        </p:grpSpPr>
        <p:sp>
          <p:nvSpPr>
            <p:cNvPr id="39" name="Right Arrow 38"/>
            <p:cNvSpPr/>
            <p:nvPr/>
          </p:nvSpPr>
          <p:spPr>
            <a:xfrm>
              <a:off x="2571737" y="3356801"/>
              <a:ext cx="1500197" cy="358190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143" name="TextBox 39"/>
            <p:cNvSpPr txBox="1">
              <a:spLocks noChangeArrowheads="1"/>
            </p:cNvSpPr>
            <p:nvPr/>
          </p:nvSpPr>
          <p:spPr bwMode="auto">
            <a:xfrm>
              <a:off x="2500298" y="3000374"/>
              <a:ext cx="1412631" cy="718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>
                  <a:latin typeface="Calibri" pitchFamily="34" charset="0"/>
                </a:rPr>
                <a:t>GOTO(</a:t>
              </a:r>
              <a:r>
                <a:rPr lang="en-IN">
                  <a:latin typeface="Bodoni MT" pitchFamily="18" charset="0"/>
                </a:rPr>
                <a:t>I</a:t>
              </a:r>
              <a:r>
                <a:rPr lang="en-IN" baseline="-25000">
                  <a:latin typeface="Bodoni MT" pitchFamily="18" charset="0"/>
                </a:rPr>
                <a:t>0</a:t>
              </a:r>
              <a:r>
                <a:rPr lang="en-IN">
                  <a:latin typeface="Bodoni MT" pitchFamily="18" charset="0"/>
                </a:rPr>
                <a:t> , id)</a:t>
              </a:r>
              <a:endParaRPr lang="en-US">
                <a:latin typeface="Calibri" pitchFamily="34" charset="0"/>
              </a:endParaRPr>
            </a:p>
            <a:p>
              <a:endParaRPr lang="en-US">
                <a:latin typeface="Calibri" pitchFamily="34" charset="0"/>
              </a:endParaRPr>
            </a:p>
          </p:txBody>
        </p:sp>
      </p:grpSp>
      <p:sp>
        <p:nvSpPr>
          <p:cNvPr id="5141" name="TextBox 40"/>
          <p:cNvSpPr txBox="1">
            <a:spLocks noChangeArrowheads="1"/>
          </p:cNvSpPr>
          <p:nvPr/>
        </p:nvSpPr>
        <p:spPr bwMode="auto">
          <a:xfrm>
            <a:off x="3857625" y="5929313"/>
            <a:ext cx="1287463" cy="36988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5</a:t>
            </a:r>
            <a:r>
              <a:rPr lang="en-IN">
                <a:latin typeface="Bodoni MT" pitchFamily="18" charset="0"/>
              </a:rPr>
              <a:t> :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id •</a:t>
            </a:r>
            <a:r>
              <a:rPr lang="en-IN">
                <a:latin typeface="Bodoni MT" pitchFamily="18" charset="0"/>
              </a:rPr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33826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00688" y="4670425"/>
              <a:ext cx="44450" cy="17463"/>
            </p14:xfrm>
          </p:contentPart>
        </mc:Choice>
        <mc:Fallback xmlns="">
          <p:pic>
            <p:nvPicPr>
              <p:cNvPr id="333826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91442" y="4661344"/>
                <a:ext cx="62941" cy="3562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0"/>
            <a:ext cx="8229600" cy="42862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IN" dirty="0" smtClean="0"/>
              <a:t>DFA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F13860B-870E-43D1-BBB7-50CAA68CB358}" type="datetime4">
              <a:rPr lang="en-US"/>
              <a:pPr>
                <a:defRPr/>
              </a:pPr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SCS1303-Compiler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FD90A6-6DFC-4D6D-9217-082308B5F0FC}" type="slidenum">
              <a:rPr lang="en-US"/>
              <a:pPr>
                <a:defRPr/>
              </a:pPr>
              <a:t>148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71500" y="857250"/>
            <a:ext cx="1285875" cy="20716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dirty="0">
                <a:latin typeface="Bodoni MT" pitchFamily="18" charset="0"/>
              </a:rPr>
              <a:t>I</a:t>
            </a:r>
            <a:r>
              <a:rPr lang="en-IN" baseline="-25000" dirty="0">
                <a:latin typeface="Bodoni MT" pitchFamily="18" charset="0"/>
              </a:rPr>
              <a:t>0  </a:t>
            </a:r>
            <a:r>
              <a:rPr lang="en-IN" dirty="0">
                <a:latin typeface="Bodoni MT" pitchFamily="18" charset="0"/>
              </a:rPr>
              <a:t> : 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dirty="0">
                <a:latin typeface="Bodoni MT" pitchFamily="18" charset="0"/>
              </a:rPr>
              <a:t>E'</a:t>
            </a:r>
            <a:r>
              <a:rPr lang="en-IN" dirty="0">
                <a:cs typeface="Calibri"/>
              </a:rPr>
              <a:t>→</a:t>
            </a:r>
            <a:r>
              <a:rPr lang="en-IN" b="1" dirty="0">
                <a:latin typeface="Bodoni MT" pitchFamily="18" charset="0"/>
              </a:rPr>
              <a:t>•</a:t>
            </a:r>
            <a:r>
              <a:rPr lang="en-IN" dirty="0">
                <a:latin typeface="Bodoni MT" pitchFamily="18" charset="0"/>
              </a:rPr>
              <a:t>E	   E</a:t>
            </a:r>
            <a:r>
              <a:rPr lang="en-IN" dirty="0">
                <a:cs typeface="Calibri"/>
              </a:rPr>
              <a:t>→</a:t>
            </a:r>
            <a:r>
              <a:rPr lang="en-IN" b="1" dirty="0">
                <a:latin typeface="Bodoni MT" pitchFamily="18" charset="0"/>
              </a:rPr>
              <a:t>•</a:t>
            </a:r>
            <a:r>
              <a:rPr lang="en-IN" dirty="0">
                <a:latin typeface="Bodoni MT" pitchFamily="18" charset="0"/>
              </a:rPr>
              <a:t>E + T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dirty="0">
                <a:latin typeface="Bodoni MT" pitchFamily="18" charset="0"/>
              </a:rPr>
              <a:t>E</a:t>
            </a:r>
            <a:r>
              <a:rPr lang="en-IN" dirty="0">
                <a:cs typeface="Calibri"/>
              </a:rPr>
              <a:t>→</a:t>
            </a:r>
            <a:r>
              <a:rPr lang="en-IN" b="1" dirty="0">
                <a:latin typeface="Bodoni MT" pitchFamily="18" charset="0"/>
              </a:rPr>
              <a:t>• </a:t>
            </a:r>
            <a:r>
              <a:rPr lang="en-IN" dirty="0">
                <a:latin typeface="Bodoni MT" pitchFamily="18" charset="0"/>
              </a:rPr>
              <a:t>T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dirty="0">
                <a:latin typeface="Bodoni MT" pitchFamily="18" charset="0"/>
              </a:rPr>
              <a:t>T</a:t>
            </a:r>
            <a:r>
              <a:rPr lang="en-IN" dirty="0">
                <a:cs typeface="Calibri"/>
              </a:rPr>
              <a:t>→</a:t>
            </a:r>
            <a:r>
              <a:rPr lang="en-IN" b="1" dirty="0">
                <a:latin typeface="Bodoni MT" pitchFamily="18" charset="0"/>
              </a:rPr>
              <a:t>•</a:t>
            </a:r>
            <a:r>
              <a:rPr lang="en-IN" dirty="0">
                <a:latin typeface="Bodoni MT" pitchFamily="18" charset="0"/>
              </a:rPr>
              <a:t>T * F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dirty="0">
                <a:latin typeface="Bodoni MT" pitchFamily="18" charset="0"/>
              </a:rPr>
              <a:t>T</a:t>
            </a:r>
            <a:r>
              <a:rPr lang="en-IN" dirty="0">
                <a:cs typeface="Calibri"/>
              </a:rPr>
              <a:t>→</a:t>
            </a:r>
            <a:r>
              <a:rPr lang="en-IN" b="1" dirty="0">
                <a:latin typeface="Bodoni MT" pitchFamily="18" charset="0"/>
              </a:rPr>
              <a:t>•</a:t>
            </a:r>
            <a:r>
              <a:rPr lang="en-IN" dirty="0">
                <a:latin typeface="Bodoni MT" pitchFamily="18" charset="0"/>
              </a:rPr>
              <a:t> F	   F</a:t>
            </a:r>
            <a:r>
              <a:rPr lang="en-IN" dirty="0">
                <a:cs typeface="Calibri"/>
              </a:rPr>
              <a:t>→</a:t>
            </a:r>
            <a:r>
              <a:rPr lang="en-IN" b="1" dirty="0">
                <a:latin typeface="Bodoni MT" pitchFamily="18" charset="0"/>
              </a:rPr>
              <a:t>•</a:t>
            </a:r>
            <a:r>
              <a:rPr lang="en-IN" dirty="0">
                <a:latin typeface="Bodoni MT" pitchFamily="18" charset="0"/>
              </a:rPr>
              <a:t>(E)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dirty="0">
                <a:latin typeface="Bodoni MT" pitchFamily="18" charset="0"/>
              </a:rPr>
              <a:t>F</a:t>
            </a:r>
            <a:r>
              <a:rPr lang="en-IN" dirty="0">
                <a:cs typeface="Calibri"/>
              </a:rPr>
              <a:t>→</a:t>
            </a:r>
            <a:r>
              <a:rPr lang="en-IN" b="1" dirty="0">
                <a:latin typeface="Bodoni MT" pitchFamily="18" charset="0"/>
              </a:rPr>
              <a:t>• id</a:t>
            </a:r>
            <a:endParaRPr lang="en-US" dirty="0"/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2643188" y="428625"/>
            <a:ext cx="1604962" cy="6461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1</a:t>
            </a:r>
            <a:r>
              <a:rPr lang="en-IN">
                <a:latin typeface="Bodoni MT" pitchFamily="18" charset="0"/>
              </a:rPr>
              <a:t> : E'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E</a:t>
            </a:r>
            <a:r>
              <a:rPr lang="en-IN" b="1">
                <a:latin typeface="Bodoni MT" pitchFamily="18" charset="0"/>
              </a:rPr>
              <a:t> •</a:t>
            </a:r>
            <a:endParaRPr lang="en-IN">
              <a:latin typeface="Bodoni MT" pitchFamily="18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    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E 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+ T</a:t>
            </a:r>
            <a:endParaRPr lang="en-US">
              <a:latin typeface="Calibri" pitchFamily="34" charset="0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2643188" y="1357313"/>
            <a:ext cx="1539875" cy="64611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2</a:t>
            </a:r>
            <a:r>
              <a:rPr lang="en-IN">
                <a:latin typeface="Bodoni MT" pitchFamily="18" charset="0"/>
              </a:rPr>
              <a:t> :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T</a:t>
            </a:r>
            <a:r>
              <a:rPr lang="en-IN" b="1">
                <a:latin typeface="Bodoni MT" pitchFamily="18" charset="0"/>
              </a:rPr>
              <a:t> • </a:t>
            </a:r>
            <a:endParaRPr lang="en-IN">
              <a:latin typeface="Bodoni MT" pitchFamily="18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    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T 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* F</a:t>
            </a:r>
            <a:endParaRPr lang="en-US">
              <a:latin typeface="Calibri" pitchFamily="34" charset="0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2714625" y="2286000"/>
            <a:ext cx="1287463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3</a:t>
            </a:r>
            <a:r>
              <a:rPr lang="en-IN">
                <a:latin typeface="Bodoni MT" pitchFamily="18" charset="0"/>
              </a:rPr>
              <a:t> : 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F</a:t>
            </a:r>
            <a:r>
              <a:rPr lang="en-IN" b="1">
                <a:latin typeface="Bodoni MT" pitchFamily="18" charset="0"/>
              </a:rPr>
              <a:t> •</a:t>
            </a:r>
            <a:r>
              <a:rPr lang="en-IN">
                <a:latin typeface="Bodoni MT" pitchFamily="18" charset="0"/>
              </a:rPr>
              <a:t> 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2643188" y="2857500"/>
            <a:ext cx="1635125" cy="2032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4</a:t>
            </a:r>
            <a:r>
              <a:rPr lang="en-IN">
                <a:latin typeface="Bodoni MT" pitchFamily="18" charset="0"/>
              </a:rPr>
              <a:t> :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(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E)       </a:t>
            </a:r>
          </a:p>
          <a:p>
            <a:pPr algn="just"/>
            <a:r>
              <a:rPr lang="en-IN">
                <a:latin typeface="Bodoni MT" pitchFamily="18" charset="0"/>
              </a:rPr>
              <a:t>     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E + T</a:t>
            </a:r>
          </a:p>
          <a:p>
            <a:pPr algn="just"/>
            <a:r>
              <a:rPr lang="en-IN">
                <a:latin typeface="Bodoni MT" pitchFamily="18" charset="0"/>
              </a:rPr>
              <a:t>     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T</a:t>
            </a:r>
          </a:p>
          <a:p>
            <a:pPr algn="just"/>
            <a:r>
              <a:rPr lang="en-IN">
                <a:latin typeface="Bodoni MT" pitchFamily="18" charset="0"/>
              </a:rPr>
              <a:t>     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T * F</a:t>
            </a:r>
          </a:p>
          <a:p>
            <a:pPr algn="just"/>
            <a:r>
              <a:rPr lang="en-IN">
                <a:latin typeface="Bodoni MT" pitchFamily="18" charset="0"/>
              </a:rPr>
              <a:t>     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 F</a:t>
            </a:r>
            <a:endParaRPr lang="en-IN">
              <a:latin typeface="Calibri" pitchFamily="34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    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(E)</a:t>
            </a:r>
          </a:p>
          <a:p>
            <a:pPr algn="just"/>
            <a:r>
              <a:rPr lang="en-IN">
                <a:latin typeface="Bodoni MT" pitchFamily="18" charset="0"/>
              </a:rPr>
              <a:t>     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 id</a:t>
            </a:r>
            <a:r>
              <a:rPr lang="en-IN">
                <a:latin typeface="Bodoni MT" pitchFamily="18" charset="0"/>
              </a:rPr>
              <a:t> 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2498725" y="5630863"/>
            <a:ext cx="1287463" cy="36988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5</a:t>
            </a:r>
            <a:r>
              <a:rPr lang="en-IN">
                <a:latin typeface="Bodoni MT" pitchFamily="18" charset="0"/>
              </a:rPr>
              <a:t> :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id •</a:t>
            </a:r>
            <a:r>
              <a:rPr lang="en-IN">
                <a:latin typeface="Bodoni MT" pitchFamily="18" charset="0"/>
              </a:rPr>
              <a:t> </a:t>
            </a:r>
          </a:p>
        </p:txBody>
      </p:sp>
      <p:cxnSp>
        <p:nvCxnSpPr>
          <p:cNvPr id="20" name="Straight Arrow Connector 19"/>
          <p:cNvCxnSpPr>
            <a:endCxn id="15" idx="1"/>
          </p:cNvCxnSpPr>
          <p:nvPr/>
        </p:nvCxnSpPr>
        <p:spPr>
          <a:xfrm flipV="1">
            <a:off x="1857375" y="752475"/>
            <a:ext cx="785813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2071688" y="701675"/>
            <a:ext cx="3460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E</a:t>
            </a:r>
            <a:endParaRPr lang="en-US">
              <a:latin typeface="Calibri" pitchFamily="34" charset="0"/>
            </a:endParaRPr>
          </a:p>
        </p:txBody>
      </p:sp>
      <p:cxnSp>
        <p:nvCxnSpPr>
          <p:cNvPr id="27" name="Straight Arrow Connector 26"/>
          <p:cNvCxnSpPr>
            <a:endCxn id="16" idx="1"/>
          </p:cNvCxnSpPr>
          <p:nvPr/>
        </p:nvCxnSpPr>
        <p:spPr>
          <a:xfrm>
            <a:off x="1857375" y="1643063"/>
            <a:ext cx="785813" cy="3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17" idx="1"/>
          </p:cNvCxnSpPr>
          <p:nvPr/>
        </p:nvCxnSpPr>
        <p:spPr>
          <a:xfrm>
            <a:off x="1857375" y="2214563"/>
            <a:ext cx="857250" cy="255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16200000" flipH="1">
            <a:off x="1678782" y="2678906"/>
            <a:ext cx="1071562" cy="7143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16200000" flipH="1">
            <a:off x="821531" y="3821907"/>
            <a:ext cx="2643187" cy="8572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2143125" y="1344613"/>
            <a:ext cx="3460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T</a:t>
            </a:r>
            <a:endParaRPr lang="en-US">
              <a:latin typeface="Calibri" pitchFamily="34" charset="0"/>
            </a:endParaRP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2143125" y="2000250"/>
            <a:ext cx="3460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F</a:t>
            </a:r>
            <a:endParaRPr lang="en-US">
              <a:latin typeface="Calibri" pitchFamily="34" charset="0"/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2143125" y="2701925"/>
            <a:ext cx="2603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(</a:t>
            </a:r>
            <a:endParaRPr lang="en-US">
              <a:latin typeface="Calibri" pitchFamily="34" charset="0"/>
            </a:endParaRP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2000250" y="3487738"/>
            <a:ext cx="3683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id</a:t>
            </a:r>
            <a:endParaRPr lang="en-US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3" grpId="0"/>
      <p:bldP spid="34" grpId="0"/>
      <p:bldP spid="35" grpId="0"/>
      <p:bldP spid="36" grpId="0"/>
      <p:bldP spid="37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F13860B-870E-43D1-BBB7-50CAA68CB358}" type="datetime4">
              <a:rPr lang="en-US"/>
              <a:pPr>
                <a:defRPr/>
              </a:pPr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SCS1303-Compiler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BF7412-C3A2-4F5D-9097-C39FF3DBDED3}" type="slidenum">
              <a:rPr lang="en-US"/>
              <a:pPr>
                <a:defRPr/>
              </a:pPr>
              <a:t>149</a:t>
            </a:fld>
            <a:endParaRPr lang="en-US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57188" y="1000125"/>
            <a:ext cx="1604962" cy="6461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1</a:t>
            </a:r>
            <a:r>
              <a:rPr lang="en-IN">
                <a:latin typeface="Bodoni MT" pitchFamily="18" charset="0"/>
              </a:rPr>
              <a:t> : E'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E</a:t>
            </a:r>
            <a:r>
              <a:rPr lang="en-IN" b="1">
                <a:latin typeface="Bodoni MT" pitchFamily="18" charset="0"/>
              </a:rPr>
              <a:t> •</a:t>
            </a:r>
            <a:endParaRPr lang="en-IN">
              <a:latin typeface="Bodoni MT" pitchFamily="18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    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E 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+ T</a:t>
            </a:r>
            <a:endParaRPr lang="en-US">
              <a:latin typeface="Calibri" pitchFamily="34" charset="0"/>
            </a:endParaRPr>
          </a:p>
        </p:txBody>
      </p:sp>
      <p:sp>
        <p:nvSpPr>
          <p:cNvPr id="33798" name="TextBox 9"/>
          <p:cNvSpPr txBox="1">
            <a:spLocks noChangeArrowheads="1"/>
          </p:cNvSpPr>
          <p:nvPr/>
        </p:nvSpPr>
        <p:spPr bwMode="auto">
          <a:xfrm>
            <a:off x="2071688" y="1000125"/>
            <a:ext cx="13255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Calibri" pitchFamily="34" charset="0"/>
              </a:rPr>
              <a:t>GOTO(</a:t>
            </a:r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1</a:t>
            </a:r>
            <a:r>
              <a:rPr lang="en-IN">
                <a:latin typeface="Bodoni MT" pitchFamily="18" charset="0"/>
              </a:rPr>
              <a:t>, +)</a:t>
            </a:r>
            <a:endParaRPr lang="en-US">
              <a:latin typeface="Calibri" pitchFamily="34" charset="0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3429000" y="928688"/>
            <a:ext cx="1285875" cy="147796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E + 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T    </a:t>
            </a:r>
          </a:p>
          <a:p>
            <a:pPr algn="just"/>
            <a:r>
              <a:rPr lang="en-IN">
                <a:latin typeface="Bodoni MT" pitchFamily="18" charset="0"/>
              </a:rPr>
              <a:t>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T * F</a:t>
            </a:r>
          </a:p>
          <a:p>
            <a:pPr algn="just"/>
            <a:r>
              <a:rPr lang="en-IN">
                <a:latin typeface="Bodoni MT" pitchFamily="18" charset="0"/>
              </a:rPr>
              <a:t>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 F</a:t>
            </a:r>
            <a:endParaRPr lang="en-IN">
              <a:latin typeface="Calibri" pitchFamily="34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(E)</a:t>
            </a:r>
          </a:p>
          <a:p>
            <a:pPr algn="just"/>
            <a:r>
              <a:rPr lang="en-IN">
                <a:latin typeface="Bodoni MT" pitchFamily="18" charset="0"/>
              </a:rPr>
              <a:t>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 id</a:t>
            </a:r>
            <a:endParaRPr lang="en-US">
              <a:latin typeface="Calibri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000250" y="1357313"/>
            <a:ext cx="1428750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01" name="TextBox 16"/>
          <p:cNvSpPr txBox="1">
            <a:spLocks noChangeArrowheads="1"/>
          </p:cNvSpPr>
          <p:nvPr/>
        </p:nvSpPr>
        <p:spPr bwMode="auto">
          <a:xfrm>
            <a:off x="357188" y="4340225"/>
            <a:ext cx="1539875" cy="6461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2</a:t>
            </a:r>
            <a:r>
              <a:rPr lang="en-IN">
                <a:latin typeface="Bodoni MT" pitchFamily="18" charset="0"/>
              </a:rPr>
              <a:t> :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T</a:t>
            </a:r>
            <a:r>
              <a:rPr lang="en-IN" b="1">
                <a:latin typeface="Bodoni MT" pitchFamily="18" charset="0"/>
              </a:rPr>
              <a:t> • </a:t>
            </a:r>
            <a:endParaRPr lang="en-IN">
              <a:latin typeface="Bodoni MT" pitchFamily="18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    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T 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* F</a:t>
            </a:r>
            <a:endParaRPr lang="en-US">
              <a:latin typeface="Calibri" pitchFamily="34" charset="0"/>
            </a:endParaRPr>
          </a:p>
        </p:txBody>
      </p:sp>
      <p:sp>
        <p:nvSpPr>
          <p:cNvPr id="33802" name="TextBox 17"/>
          <p:cNvSpPr txBox="1">
            <a:spLocks noChangeArrowheads="1"/>
          </p:cNvSpPr>
          <p:nvPr/>
        </p:nvSpPr>
        <p:spPr bwMode="auto">
          <a:xfrm>
            <a:off x="2000250" y="4362450"/>
            <a:ext cx="12858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Calibri" pitchFamily="34" charset="0"/>
              </a:rPr>
              <a:t>GOTO(</a:t>
            </a:r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2</a:t>
            </a:r>
            <a:r>
              <a:rPr lang="en-IN">
                <a:latin typeface="Bodoni MT" pitchFamily="18" charset="0"/>
              </a:rPr>
              <a:t>, *)</a:t>
            </a:r>
            <a:endParaRPr lang="en-US">
              <a:latin typeface="Calibri" pitchFamily="34" charset="0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3357563" y="4291013"/>
            <a:ext cx="1604962" cy="92392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T * 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F</a:t>
            </a:r>
          </a:p>
          <a:p>
            <a:pPr algn="just"/>
            <a:r>
              <a:rPr lang="en-IN">
                <a:latin typeface="Bodoni MT" pitchFamily="18" charset="0"/>
              </a:rPr>
              <a:t>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(E)</a:t>
            </a:r>
          </a:p>
          <a:p>
            <a:pPr algn="just"/>
            <a:r>
              <a:rPr lang="en-IN">
                <a:latin typeface="Bodoni MT" pitchFamily="18" charset="0"/>
              </a:rPr>
              <a:t>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 id</a:t>
            </a:r>
            <a:endParaRPr lang="en-US">
              <a:latin typeface="Calibri" pitchFamily="34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928813" y="4719638"/>
            <a:ext cx="1428750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14" name="TextBox 29"/>
          <p:cNvSpPr txBox="1">
            <a:spLocks noChangeArrowheads="1"/>
          </p:cNvSpPr>
          <p:nvPr/>
        </p:nvSpPr>
        <p:spPr bwMode="auto">
          <a:xfrm>
            <a:off x="4714875" y="1285875"/>
            <a:ext cx="357188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6</a:t>
            </a:r>
            <a:endParaRPr lang="en-US">
              <a:latin typeface="Calibri" pitchFamily="34" charset="0"/>
            </a:endParaRPr>
          </a:p>
        </p:txBody>
      </p:sp>
      <p:sp>
        <p:nvSpPr>
          <p:cNvPr id="33816" name="TextBox 45"/>
          <p:cNvSpPr txBox="1">
            <a:spLocks noChangeArrowheads="1"/>
          </p:cNvSpPr>
          <p:nvPr/>
        </p:nvSpPr>
        <p:spPr bwMode="auto">
          <a:xfrm>
            <a:off x="5000625" y="4483100"/>
            <a:ext cx="357188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7</a:t>
            </a:r>
            <a:endParaRPr lang="en-US">
              <a:latin typeface="Calibri" pitchFamily="34" charset="0"/>
            </a:endParaRP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357188" y="130175"/>
            <a:ext cx="30718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 b="1"/>
              <a:t>Transition from item set </a:t>
            </a:r>
            <a:r>
              <a:rPr lang="en-IN" b="1">
                <a:latin typeface="Bodoni MT" pitchFamily="18" charset="0"/>
              </a:rPr>
              <a:t>I</a:t>
            </a:r>
            <a:r>
              <a:rPr lang="en-IN" b="1" baseline="-25000">
                <a:latin typeface="Bodoni MT" pitchFamily="18" charset="0"/>
              </a:rPr>
              <a:t>1</a:t>
            </a:r>
            <a:r>
              <a:rPr lang="en-IN" b="1"/>
              <a:t>  </a:t>
            </a:r>
            <a:endParaRPr lang="en-US" b="1"/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214313" y="3143250"/>
            <a:ext cx="30718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 b="1"/>
              <a:t>Transition from item set </a:t>
            </a:r>
            <a:r>
              <a:rPr lang="en-IN" b="1">
                <a:latin typeface="Bodoni MT" pitchFamily="18" charset="0"/>
              </a:rPr>
              <a:t>I</a:t>
            </a:r>
            <a:r>
              <a:rPr lang="en-IN" b="1" baseline="-25000">
                <a:latin typeface="Bodoni MT" pitchFamily="18" charset="0"/>
              </a:rPr>
              <a:t>2</a:t>
            </a:r>
            <a:r>
              <a:rPr lang="en-IN" b="1"/>
              <a:t>   </a:t>
            </a:r>
            <a:endParaRPr lang="en-US" b="1"/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5643563" y="2643188"/>
            <a:ext cx="30718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 b="1"/>
              <a:t>Transition from item set </a:t>
            </a:r>
            <a:r>
              <a:rPr lang="en-IN" b="1">
                <a:latin typeface="Bodoni MT" pitchFamily="18" charset="0"/>
              </a:rPr>
              <a:t>I</a:t>
            </a:r>
            <a:r>
              <a:rPr lang="en-IN" b="1" baseline="-25000">
                <a:latin typeface="Bodoni MT" pitchFamily="18" charset="0"/>
              </a:rPr>
              <a:t>3</a:t>
            </a:r>
            <a:r>
              <a:rPr lang="en-IN" b="1"/>
              <a:t>  </a:t>
            </a:r>
            <a:endParaRPr lang="en-US" b="1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6072188" y="3130550"/>
            <a:ext cx="1287462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3</a:t>
            </a:r>
            <a:r>
              <a:rPr lang="en-IN">
                <a:latin typeface="Bodoni MT" pitchFamily="18" charset="0"/>
              </a:rPr>
              <a:t> : 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F</a:t>
            </a:r>
            <a:r>
              <a:rPr lang="en-IN" b="1">
                <a:latin typeface="Bodoni MT" pitchFamily="18" charset="0"/>
              </a:rPr>
              <a:t> •</a:t>
            </a:r>
            <a:r>
              <a:rPr lang="en-IN">
                <a:latin typeface="Bodoni MT" pitchFamily="18" charset="0"/>
              </a:rPr>
              <a:t> </a:t>
            </a:r>
          </a:p>
        </p:txBody>
      </p:sp>
      <p:sp>
        <p:nvSpPr>
          <p:cNvPr id="48" name="Oval Callout 47"/>
          <p:cNvSpPr/>
          <p:nvPr/>
        </p:nvSpPr>
        <p:spPr>
          <a:xfrm>
            <a:off x="1785938" y="3500438"/>
            <a:ext cx="2143125" cy="642937"/>
          </a:xfrm>
          <a:prstGeom prst="wedgeEllipseCallout">
            <a:avLst>
              <a:gd name="adj1" fmla="val -69655"/>
              <a:gd name="adj2" fmla="val 9434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IN" dirty="0">
              <a:latin typeface="Bodoni MT" pitchFamily="18" charset="0"/>
            </a:endParaRPr>
          </a:p>
          <a:p>
            <a:pPr algn="ctr">
              <a:defRPr/>
            </a:pPr>
            <a:r>
              <a:rPr lang="en-IN" b="1" dirty="0">
                <a:latin typeface="Bodoni MT" pitchFamily="18" charset="0"/>
              </a:rPr>
              <a:t>Rule 2</a:t>
            </a:r>
            <a:r>
              <a:rPr lang="en-IN" dirty="0">
                <a:latin typeface="Bodoni MT" pitchFamily="18" charset="0"/>
              </a:rPr>
              <a:t> Ready for reduction </a:t>
            </a:r>
          </a:p>
          <a:p>
            <a:pPr algn="ctr">
              <a:defRPr/>
            </a:pPr>
            <a:endParaRPr lang="en-US" dirty="0"/>
          </a:p>
        </p:txBody>
      </p:sp>
      <p:sp>
        <p:nvSpPr>
          <p:cNvPr id="49" name="Oval Callout 48"/>
          <p:cNvSpPr/>
          <p:nvPr/>
        </p:nvSpPr>
        <p:spPr>
          <a:xfrm>
            <a:off x="7072313" y="3857625"/>
            <a:ext cx="2357437" cy="642938"/>
          </a:xfrm>
          <a:prstGeom prst="wedgeEllipseCallout">
            <a:avLst>
              <a:gd name="adj1" fmla="val -47367"/>
              <a:gd name="adj2" fmla="val -11793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IN" dirty="0">
              <a:latin typeface="Bodoni MT" pitchFamily="18" charset="0"/>
            </a:endParaRPr>
          </a:p>
          <a:p>
            <a:pPr algn="ctr">
              <a:defRPr/>
            </a:pPr>
            <a:r>
              <a:rPr lang="en-IN" b="1" dirty="0">
                <a:latin typeface="Bodoni MT" pitchFamily="18" charset="0"/>
              </a:rPr>
              <a:t>Rule 4</a:t>
            </a:r>
            <a:r>
              <a:rPr lang="en-IN" dirty="0">
                <a:latin typeface="Bodoni MT" pitchFamily="18" charset="0"/>
              </a:rPr>
              <a:t> Ready for reduction </a:t>
            </a:r>
          </a:p>
          <a:p>
            <a:pPr algn="ctr">
              <a:defRPr/>
            </a:pPr>
            <a:endParaRPr lang="en-US" dirty="0"/>
          </a:p>
        </p:txBody>
      </p:sp>
      <p:sp>
        <p:nvSpPr>
          <p:cNvPr id="50" name="Oval Callout 49"/>
          <p:cNvSpPr/>
          <p:nvPr/>
        </p:nvSpPr>
        <p:spPr>
          <a:xfrm>
            <a:off x="1928813" y="571500"/>
            <a:ext cx="1643062" cy="357188"/>
          </a:xfrm>
          <a:prstGeom prst="wedgeEllipseCallout">
            <a:avLst>
              <a:gd name="adj1" fmla="val -69655"/>
              <a:gd name="adj2" fmla="val 9434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IN" dirty="0">
              <a:latin typeface="Bodoni MT" pitchFamily="18" charset="0"/>
            </a:endParaRPr>
          </a:p>
          <a:p>
            <a:pPr algn="ctr">
              <a:defRPr/>
            </a:pPr>
            <a:r>
              <a:rPr lang="en-IN" b="1" dirty="0">
                <a:latin typeface="Bodoni MT" pitchFamily="18" charset="0"/>
              </a:rPr>
              <a:t>Accept</a:t>
            </a:r>
            <a:r>
              <a:rPr lang="en-IN" dirty="0">
                <a:latin typeface="Bodoni MT" pitchFamily="18" charset="0"/>
              </a:rPr>
              <a:t> </a:t>
            </a:r>
          </a:p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10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1000"/>
                                        <p:tgtEl>
                                          <p:spTgt spid="33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1000"/>
                                        <p:tgtEl>
                                          <p:spTgt spid="33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1000"/>
                                        <p:tgtEl>
                                          <p:spTgt spid="33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1000"/>
                                        <p:tgtEl>
                                          <p:spTgt spid="33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3798" grpId="0"/>
      <p:bldP spid="11" grpId="0" animBg="1"/>
      <p:bldP spid="33801" grpId="0" animBg="1"/>
      <p:bldP spid="33802" grpId="0"/>
      <p:bldP spid="19" grpId="0" animBg="1"/>
      <p:bldP spid="33814" grpId="0" animBg="1"/>
      <p:bldP spid="33816" grpId="0" animBg="1"/>
      <p:bldP spid="34" grpId="0"/>
      <p:bldP spid="35" grpId="0"/>
      <p:bldP spid="36" grpId="0"/>
      <p:bldP spid="38" grpId="0" animBg="1"/>
      <p:bldP spid="48" grpId="0" animBg="1"/>
      <p:bldP spid="49" grpId="0" animBg="1"/>
      <p:bldP spid="5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786" y="-24"/>
            <a:ext cx="7429552" cy="57150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Context-Free Grammar(CFG)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571480"/>
            <a:ext cx="8572560" cy="5857916"/>
          </a:xfrm>
        </p:spPr>
        <p:txBody>
          <a:bodyPr>
            <a:noAutofit/>
          </a:bodyPr>
          <a:lstStyle/>
          <a:p>
            <a:pPr algn="just">
              <a:spcBef>
                <a:spcPts val="0"/>
              </a:spcBef>
            </a:pPr>
            <a:r>
              <a:rPr lang="en-US" sz="2400" dirty="0" smtClean="0"/>
              <a:t>CFG consists of terminals, non-terminals,  start symbol, and productions.</a:t>
            </a:r>
          </a:p>
          <a:p>
            <a:pPr algn="just">
              <a:spcBef>
                <a:spcPts val="0"/>
              </a:spcBef>
              <a:buNone/>
            </a:pPr>
            <a:r>
              <a:rPr lang="en-US" sz="2400" b="1" dirty="0" smtClean="0"/>
              <a:t>	Terminals:</a:t>
            </a:r>
          </a:p>
          <a:p>
            <a:pPr lvl="1" algn="just">
              <a:spcBef>
                <a:spcPts val="0"/>
              </a:spcBef>
            </a:pPr>
            <a:r>
              <a:rPr lang="en-US" sz="2400" dirty="0" smtClean="0"/>
              <a:t>Basic symbols from which strings are formed. </a:t>
            </a:r>
            <a:r>
              <a:rPr lang="en-US" sz="2400" dirty="0" err="1" smtClean="0"/>
              <a:t>i.e</a:t>
            </a:r>
            <a:r>
              <a:rPr lang="en-US" sz="2400" dirty="0" smtClean="0"/>
              <a:t> Tokens are terminals. </a:t>
            </a:r>
          </a:p>
          <a:p>
            <a:pPr algn="just">
              <a:spcBef>
                <a:spcPts val="0"/>
              </a:spcBef>
              <a:buNone/>
            </a:pPr>
            <a:r>
              <a:rPr lang="en-US" sz="2400" b="1" dirty="0" smtClean="0"/>
              <a:t>	Non-terminals:</a:t>
            </a:r>
          </a:p>
          <a:p>
            <a:pPr lvl="1" algn="just">
              <a:spcBef>
                <a:spcPts val="0"/>
              </a:spcBef>
            </a:pPr>
            <a:r>
              <a:rPr lang="en-US" sz="2400" dirty="0" smtClean="0"/>
              <a:t>Syntactic variables that denote set of strings.</a:t>
            </a:r>
          </a:p>
          <a:p>
            <a:pPr lvl="1" algn="just">
              <a:spcBef>
                <a:spcPts val="0"/>
              </a:spcBef>
            </a:pPr>
            <a:r>
              <a:rPr lang="en-US" sz="2400" dirty="0" smtClean="0"/>
              <a:t>Helps to define the language generated by the grammar.</a:t>
            </a:r>
          </a:p>
          <a:p>
            <a:pPr algn="just">
              <a:spcBef>
                <a:spcPts val="0"/>
              </a:spcBef>
              <a:buNone/>
            </a:pPr>
            <a:r>
              <a:rPr lang="en-US" sz="2400" b="1" dirty="0" smtClean="0"/>
              <a:t>	Start symbol:</a:t>
            </a:r>
          </a:p>
          <a:p>
            <a:pPr lvl="1" algn="just">
              <a:spcBef>
                <a:spcPts val="0"/>
              </a:spcBef>
            </a:pPr>
            <a:r>
              <a:rPr lang="en-US" sz="2400" dirty="0" smtClean="0"/>
              <a:t>One non-terminal that denotes the language defined by the grammar.</a:t>
            </a:r>
          </a:p>
          <a:p>
            <a:pPr algn="just">
              <a:spcBef>
                <a:spcPts val="0"/>
              </a:spcBef>
              <a:buNone/>
            </a:pPr>
            <a:r>
              <a:rPr lang="en-US" sz="2400" b="1" dirty="0" smtClean="0"/>
              <a:t>	Productions:</a:t>
            </a:r>
          </a:p>
          <a:p>
            <a:pPr lvl="1" algn="just">
              <a:spcBef>
                <a:spcPts val="0"/>
              </a:spcBef>
            </a:pPr>
            <a:r>
              <a:rPr lang="en-US" sz="2400" dirty="0" smtClean="0"/>
              <a:t>Specify the manner in which the terminals and non-terminals can be combined to form strings.</a:t>
            </a:r>
          </a:p>
          <a:p>
            <a:pPr lvl="1" algn="just">
              <a:spcBef>
                <a:spcPts val="0"/>
              </a:spcBef>
            </a:pPr>
            <a:r>
              <a:rPr lang="en-US" sz="2400" dirty="0" smtClean="0"/>
              <a:t>Each production consists of a non-terminal , followed by an arrow→ , followed by a string of non-terminals and terminals.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4033" name="Ink 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0197025" y="105127425"/>
              <a:ext cx="0" cy="0"/>
            </p14:xfrm>
          </p:contentPart>
        </mc:Choice>
        <mc:Fallback xmlns="">
          <p:pic>
            <p:nvPicPr>
              <p:cNvPr id="44033" name="Ink 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0197025" y="105127425"/>
                <a:ext cx="0" cy="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F13860B-870E-43D1-BBB7-50CAA68CB358}" type="datetime4">
              <a:rPr lang="en-US"/>
              <a:pPr>
                <a:defRPr/>
              </a:pPr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SCS1303-Compiler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F3859B-D55E-4491-AD01-6C8D29C80EB0}" type="slidenum">
              <a:rPr lang="en-US"/>
              <a:pPr>
                <a:defRPr/>
              </a:pPr>
              <a:t>150</a:t>
            </a:fld>
            <a:endParaRPr lang="en-US"/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357188" y="928688"/>
            <a:ext cx="1635125" cy="230822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4</a:t>
            </a:r>
            <a:r>
              <a:rPr lang="en-IN">
                <a:latin typeface="Bodoni MT" pitchFamily="18" charset="0"/>
              </a:rPr>
              <a:t> :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(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E)       </a:t>
            </a:r>
          </a:p>
          <a:p>
            <a:pPr algn="just"/>
            <a:r>
              <a:rPr lang="en-IN">
                <a:latin typeface="Bodoni MT" pitchFamily="18" charset="0"/>
              </a:rPr>
              <a:t>     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E + T</a:t>
            </a:r>
          </a:p>
          <a:p>
            <a:pPr algn="just"/>
            <a:r>
              <a:rPr lang="en-IN">
                <a:latin typeface="Bodoni MT" pitchFamily="18" charset="0"/>
              </a:rPr>
              <a:t>     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T</a:t>
            </a:r>
          </a:p>
          <a:p>
            <a:pPr algn="just"/>
            <a:r>
              <a:rPr lang="en-IN">
                <a:latin typeface="Bodoni MT" pitchFamily="18" charset="0"/>
              </a:rPr>
              <a:t>     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T * F</a:t>
            </a:r>
          </a:p>
          <a:p>
            <a:pPr algn="just"/>
            <a:r>
              <a:rPr lang="en-IN">
                <a:latin typeface="Bodoni MT" pitchFamily="18" charset="0"/>
              </a:rPr>
              <a:t>     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 F</a:t>
            </a:r>
            <a:endParaRPr lang="en-IN">
              <a:latin typeface="Calibri" pitchFamily="34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    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(E)</a:t>
            </a:r>
          </a:p>
          <a:p>
            <a:pPr algn="just"/>
            <a:r>
              <a:rPr lang="en-IN">
                <a:latin typeface="Bodoni MT" pitchFamily="18" charset="0"/>
              </a:rPr>
              <a:t>     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 id</a:t>
            </a:r>
            <a:endParaRPr lang="en-IN">
              <a:latin typeface="Bodoni MT" pitchFamily="18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</a:t>
            </a:r>
          </a:p>
        </p:txBody>
      </p:sp>
      <p:sp>
        <p:nvSpPr>
          <p:cNvPr id="33806" name="TextBox 21"/>
          <p:cNvSpPr txBox="1">
            <a:spLocks noChangeArrowheads="1"/>
          </p:cNvSpPr>
          <p:nvPr/>
        </p:nvSpPr>
        <p:spPr bwMode="auto">
          <a:xfrm>
            <a:off x="2000250" y="1098550"/>
            <a:ext cx="132556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Calibri" pitchFamily="34" charset="0"/>
              </a:rPr>
              <a:t>GOTO(</a:t>
            </a:r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4</a:t>
            </a:r>
            <a:r>
              <a:rPr lang="en-IN">
                <a:latin typeface="Bodoni MT" pitchFamily="18" charset="0"/>
              </a:rPr>
              <a:t>, E)</a:t>
            </a:r>
            <a:endParaRPr lang="en-US">
              <a:latin typeface="Calibri" pitchFamily="34" charset="0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3395663" y="1071563"/>
            <a:ext cx="1604962" cy="64611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(E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)       </a:t>
            </a:r>
          </a:p>
          <a:p>
            <a:pPr algn="just"/>
            <a:r>
              <a:rPr lang="en-IN">
                <a:latin typeface="Bodoni MT" pitchFamily="18" charset="0"/>
              </a:rPr>
              <a:t>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E 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+ T</a:t>
            </a:r>
            <a:endParaRPr lang="en-US">
              <a:latin typeface="Calibri" pitchFamily="34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000250" y="1455738"/>
            <a:ext cx="1428750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09" name="TextBox 24"/>
          <p:cNvSpPr txBox="1">
            <a:spLocks noChangeArrowheads="1"/>
          </p:cNvSpPr>
          <p:nvPr/>
        </p:nvSpPr>
        <p:spPr bwMode="auto">
          <a:xfrm>
            <a:off x="2000250" y="1884363"/>
            <a:ext cx="132556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Calibri" pitchFamily="34" charset="0"/>
              </a:rPr>
              <a:t>GOTO(</a:t>
            </a:r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4</a:t>
            </a:r>
            <a:r>
              <a:rPr lang="en-IN">
                <a:latin typeface="Bodoni MT" pitchFamily="18" charset="0"/>
              </a:rPr>
              <a:t>, T)</a:t>
            </a:r>
            <a:endParaRPr lang="en-US">
              <a:latin typeface="Calibri" pitchFamily="34" charset="0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3395663" y="1857375"/>
            <a:ext cx="1604962" cy="6461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 </a:t>
            </a:r>
            <a:r>
              <a:rPr lang="en-IN">
                <a:latin typeface="Bodoni MT" pitchFamily="18" charset="0"/>
              </a:rPr>
              <a:t>T</a:t>
            </a:r>
            <a:r>
              <a:rPr lang="en-IN" b="1">
                <a:latin typeface="Bodoni MT" pitchFamily="18" charset="0"/>
              </a:rPr>
              <a:t> •</a:t>
            </a:r>
            <a:endParaRPr lang="en-IN">
              <a:latin typeface="Bodoni MT" pitchFamily="18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T</a:t>
            </a:r>
            <a:r>
              <a:rPr lang="en-IN" b="1">
                <a:latin typeface="Bodoni MT" pitchFamily="18" charset="0"/>
              </a:rPr>
              <a:t> •</a:t>
            </a:r>
            <a:r>
              <a:rPr lang="en-IN">
                <a:latin typeface="Bodoni MT" pitchFamily="18" charset="0"/>
              </a:rPr>
              <a:t> * F</a:t>
            </a:r>
            <a:endParaRPr lang="en-US">
              <a:latin typeface="Calibri" pitchFamily="34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2000250" y="2241550"/>
            <a:ext cx="142875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12" name="TextBox 27"/>
          <p:cNvSpPr txBox="1">
            <a:spLocks noChangeArrowheads="1"/>
          </p:cNvSpPr>
          <p:nvPr/>
        </p:nvSpPr>
        <p:spPr bwMode="auto">
          <a:xfrm rot="937195">
            <a:off x="2982913" y="3240088"/>
            <a:ext cx="13033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Calibri" pitchFamily="34" charset="0"/>
              </a:rPr>
              <a:t>GOTO(</a:t>
            </a:r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4</a:t>
            </a:r>
            <a:r>
              <a:rPr lang="en-IN">
                <a:latin typeface="Bodoni MT" pitchFamily="18" charset="0"/>
              </a:rPr>
              <a:t>, ( )</a:t>
            </a:r>
            <a:endParaRPr lang="en-US">
              <a:latin typeface="Calibri" pitchFamily="34" charset="0"/>
            </a:endParaRP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5119688" y="2682875"/>
            <a:ext cx="1309687" cy="2032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(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E)       </a:t>
            </a:r>
          </a:p>
          <a:p>
            <a:pPr algn="just"/>
            <a:r>
              <a:rPr lang="en-IN">
                <a:latin typeface="Bodoni MT" pitchFamily="18" charset="0"/>
              </a:rPr>
              <a:t>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E + T</a:t>
            </a:r>
          </a:p>
          <a:p>
            <a:pPr algn="just"/>
            <a:r>
              <a:rPr lang="en-IN">
                <a:latin typeface="Bodoni MT" pitchFamily="18" charset="0"/>
              </a:rPr>
              <a:t>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T</a:t>
            </a:r>
          </a:p>
          <a:p>
            <a:pPr algn="just"/>
            <a:r>
              <a:rPr lang="en-IN">
                <a:latin typeface="Bodoni MT" pitchFamily="18" charset="0"/>
              </a:rPr>
              <a:t>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T * F</a:t>
            </a:r>
          </a:p>
          <a:p>
            <a:pPr algn="just"/>
            <a:r>
              <a:rPr lang="en-IN">
                <a:latin typeface="Bodoni MT" pitchFamily="18" charset="0"/>
              </a:rPr>
              <a:t>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 F</a:t>
            </a:r>
            <a:endParaRPr lang="en-IN">
              <a:latin typeface="Calibri" pitchFamily="34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(E)</a:t>
            </a:r>
          </a:p>
          <a:p>
            <a:pPr algn="just"/>
            <a:r>
              <a:rPr lang="en-IN">
                <a:latin typeface="Bodoni MT" pitchFamily="18" charset="0"/>
              </a:rPr>
              <a:t>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 id</a:t>
            </a:r>
            <a:endParaRPr lang="en-US">
              <a:latin typeface="Calibri" pitchFamily="34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000250" y="3071813"/>
            <a:ext cx="3143250" cy="10001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17" name="TextBox 47"/>
          <p:cNvSpPr txBox="1">
            <a:spLocks noChangeArrowheads="1"/>
          </p:cNvSpPr>
          <p:nvPr/>
        </p:nvSpPr>
        <p:spPr bwMode="auto">
          <a:xfrm>
            <a:off x="5000625" y="1214438"/>
            <a:ext cx="357188" cy="36988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8</a:t>
            </a:r>
            <a:endParaRPr lang="en-US">
              <a:latin typeface="Calibri" pitchFamily="34" charset="0"/>
            </a:endParaRPr>
          </a:p>
        </p:txBody>
      </p:sp>
      <p:sp>
        <p:nvSpPr>
          <p:cNvPr id="33818" name="TextBox 49"/>
          <p:cNvSpPr txBox="1">
            <a:spLocks noChangeArrowheads="1"/>
          </p:cNvSpPr>
          <p:nvPr/>
        </p:nvSpPr>
        <p:spPr bwMode="auto">
          <a:xfrm>
            <a:off x="5000625" y="1987550"/>
            <a:ext cx="357188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2</a:t>
            </a:r>
            <a:endParaRPr lang="en-US">
              <a:latin typeface="Calibri" pitchFamily="34" charset="0"/>
            </a:endParaRPr>
          </a:p>
        </p:txBody>
      </p:sp>
      <p:sp>
        <p:nvSpPr>
          <p:cNvPr id="33819" name="TextBox 51"/>
          <p:cNvSpPr txBox="1">
            <a:spLocks noChangeArrowheads="1"/>
          </p:cNvSpPr>
          <p:nvPr/>
        </p:nvSpPr>
        <p:spPr bwMode="auto">
          <a:xfrm>
            <a:off x="6429375" y="3286125"/>
            <a:ext cx="357188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4</a:t>
            </a:r>
            <a:endParaRPr lang="en-US">
              <a:latin typeface="Calibri" pitchFamily="34" charset="0"/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 rot="16200000" flipH="1">
            <a:off x="535782" y="3321844"/>
            <a:ext cx="785812" cy="571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21" name="TextBox 55"/>
          <p:cNvSpPr txBox="1">
            <a:spLocks noChangeArrowheads="1"/>
          </p:cNvSpPr>
          <p:nvPr/>
        </p:nvSpPr>
        <p:spPr bwMode="auto">
          <a:xfrm>
            <a:off x="857250" y="3357563"/>
            <a:ext cx="13557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Calibri" pitchFamily="34" charset="0"/>
              </a:rPr>
              <a:t>GOTO(</a:t>
            </a:r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4</a:t>
            </a:r>
            <a:r>
              <a:rPr lang="en-IN">
                <a:latin typeface="Bodoni MT" pitchFamily="18" charset="0"/>
              </a:rPr>
              <a:t>, id)</a:t>
            </a:r>
            <a:endParaRPr lang="en-US">
              <a:latin typeface="Calibri" pitchFamily="34" charset="0"/>
            </a:endParaRPr>
          </a:p>
        </p:txBody>
      </p:sp>
      <p:sp>
        <p:nvSpPr>
          <p:cNvPr id="33822" name="TextBox 57"/>
          <p:cNvSpPr txBox="1">
            <a:spLocks noChangeArrowheads="1"/>
          </p:cNvSpPr>
          <p:nvPr/>
        </p:nvSpPr>
        <p:spPr bwMode="auto">
          <a:xfrm>
            <a:off x="1214438" y="3857625"/>
            <a:ext cx="357187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5</a:t>
            </a:r>
            <a:endParaRPr lang="en-US">
              <a:latin typeface="Calibri" pitchFamily="34" charset="0"/>
            </a:endParaRPr>
          </a:p>
        </p:txBody>
      </p:sp>
      <p:sp>
        <p:nvSpPr>
          <p:cNvPr id="33823" name="TextBox 27"/>
          <p:cNvSpPr txBox="1">
            <a:spLocks noChangeArrowheads="1"/>
          </p:cNvSpPr>
          <p:nvPr/>
        </p:nvSpPr>
        <p:spPr bwMode="auto">
          <a:xfrm>
            <a:off x="2224088" y="2559050"/>
            <a:ext cx="13779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Calibri" pitchFamily="34" charset="0"/>
              </a:rPr>
              <a:t>GOTO(</a:t>
            </a:r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4</a:t>
            </a:r>
            <a:r>
              <a:rPr lang="en-IN">
                <a:latin typeface="Bodoni MT" pitchFamily="18" charset="0"/>
              </a:rPr>
              <a:t>, F )</a:t>
            </a:r>
            <a:endParaRPr lang="en-US">
              <a:latin typeface="Calibri" pitchFamily="34" charset="0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000250" y="2855913"/>
            <a:ext cx="1857375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25" name="TextBox 51"/>
          <p:cNvSpPr txBox="1">
            <a:spLocks noChangeArrowheads="1"/>
          </p:cNvSpPr>
          <p:nvPr/>
        </p:nvSpPr>
        <p:spPr bwMode="auto">
          <a:xfrm>
            <a:off x="3857625" y="2643188"/>
            <a:ext cx="357188" cy="36988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3</a:t>
            </a:r>
            <a:endParaRPr lang="en-US">
              <a:latin typeface="Calibri" pitchFamily="34" charset="0"/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285750" y="285750"/>
            <a:ext cx="30718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 b="1"/>
              <a:t>Transition from item set </a:t>
            </a:r>
            <a:r>
              <a:rPr lang="en-IN" b="1">
                <a:latin typeface="Bodoni MT" pitchFamily="18" charset="0"/>
              </a:rPr>
              <a:t>I</a:t>
            </a:r>
            <a:r>
              <a:rPr lang="en-IN" b="1" baseline="-25000">
                <a:latin typeface="Bodoni MT" pitchFamily="18" charset="0"/>
              </a:rPr>
              <a:t>4</a:t>
            </a:r>
            <a:r>
              <a:rPr lang="en-IN" b="1"/>
              <a:t>  </a:t>
            </a:r>
            <a:endParaRPr lang="en-US" b="1"/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428625" y="4714875"/>
            <a:ext cx="30718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 b="1"/>
              <a:t>Transition from item set </a:t>
            </a:r>
            <a:r>
              <a:rPr lang="en-IN" b="1">
                <a:latin typeface="Bodoni MT" pitchFamily="18" charset="0"/>
              </a:rPr>
              <a:t>I</a:t>
            </a:r>
            <a:r>
              <a:rPr lang="en-IN" b="1" baseline="-25000">
                <a:latin typeface="Bodoni MT" pitchFamily="18" charset="0"/>
              </a:rPr>
              <a:t>5</a:t>
            </a:r>
            <a:r>
              <a:rPr lang="en-IN" b="1"/>
              <a:t>  </a:t>
            </a:r>
            <a:endParaRPr lang="en-US" b="1"/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928688" y="5214938"/>
            <a:ext cx="1287462" cy="36988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5</a:t>
            </a:r>
            <a:r>
              <a:rPr lang="en-IN">
                <a:latin typeface="Bodoni MT" pitchFamily="18" charset="0"/>
              </a:rPr>
              <a:t> :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id •</a:t>
            </a:r>
            <a:r>
              <a:rPr lang="en-IN">
                <a:latin typeface="Bodoni MT" pitchFamily="18" charset="0"/>
              </a:rPr>
              <a:t> </a:t>
            </a:r>
          </a:p>
        </p:txBody>
      </p:sp>
      <p:sp>
        <p:nvSpPr>
          <p:cNvPr id="43" name="Oval Callout 42"/>
          <p:cNvSpPr/>
          <p:nvPr/>
        </p:nvSpPr>
        <p:spPr>
          <a:xfrm>
            <a:off x="2643188" y="5572125"/>
            <a:ext cx="2143125" cy="642938"/>
          </a:xfrm>
          <a:prstGeom prst="wedgeEllipseCallout">
            <a:avLst>
              <a:gd name="adj1" fmla="val -76024"/>
              <a:gd name="adj2" fmla="val -7123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IN" dirty="0">
              <a:latin typeface="Bodoni MT" pitchFamily="18" charset="0"/>
            </a:endParaRPr>
          </a:p>
          <a:p>
            <a:pPr algn="ctr">
              <a:defRPr/>
            </a:pPr>
            <a:r>
              <a:rPr lang="en-IN" b="1" dirty="0">
                <a:latin typeface="Bodoni MT" pitchFamily="18" charset="0"/>
              </a:rPr>
              <a:t>Rule 6</a:t>
            </a:r>
            <a:r>
              <a:rPr lang="en-IN" dirty="0">
                <a:latin typeface="Bodoni MT" pitchFamily="18" charset="0"/>
              </a:rPr>
              <a:t> Ready for reduction </a:t>
            </a:r>
          </a:p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1000"/>
                                        <p:tgtEl>
                                          <p:spTgt spid="33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1000"/>
                                        <p:tgtEl>
                                          <p:spTgt spid="33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1000"/>
                                        <p:tgtEl>
                                          <p:spTgt spid="33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1000"/>
                                        <p:tgtEl>
                                          <p:spTgt spid="33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1000"/>
                                        <p:tgtEl>
                                          <p:spTgt spid="33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1000"/>
                                        <p:tgtEl>
                                          <p:spTgt spid="33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1000"/>
                                        <p:tgtEl>
                                          <p:spTgt spid="33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1000"/>
                                        <p:tgtEl>
                                          <p:spTgt spid="33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1000"/>
                                        <p:tgtEl>
                                          <p:spTgt spid="33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1000"/>
                                        <p:tgtEl>
                                          <p:spTgt spid="33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3806" grpId="0"/>
      <p:bldP spid="23" grpId="0" animBg="1"/>
      <p:bldP spid="33809" grpId="0"/>
      <p:bldP spid="26" grpId="0" animBg="1"/>
      <p:bldP spid="33812" grpId="0"/>
      <p:bldP spid="29" grpId="0" animBg="1"/>
      <p:bldP spid="33817" grpId="0" animBg="1"/>
      <p:bldP spid="33818" grpId="0" animBg="1"/>
      <p:bldP spid="33819" grpId="0" animBg="1"/>
      <p:bldP spid="33821" grpId="0"/>
      <p:bldP spid="33822" grpId="0" animBg="1"/>
      <p:bldP spid="33823" grpId="0"/>
      <p:bldP spid="33825" grpId="0" animBg="1"/>
      <p:bldP spid="36" grpId="0"/>
      <p:bldP spid="39" grpId="0"/>
      <p:bldP spid="40" grpId="0" animBg="1"/>
      <p:bldP spid="43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0"/>
            <a:ext cx="8229600" cy="42862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IN" dirty="0" smtClean="0"/>
              <a:t>DFA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F13860B-870E-43D1-BBB7-50CAA68CB358}" type="datetime4">
              <a:rPr lang="en-US"/>
              <a:pPr>
                <a:defRPr/>
              </a:pPr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SCS1303-Compiler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3DE218-4443-4A06-A3DC-C57E3B6AB467}" type="slidenum">
              <a:rPr lang="en-US"/>
              <a:pPr>
                <a:defRPr/>
              </a:pPr>
              <a:t>151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71500" y="857250"/>
            <a:ext cx="1285875" cy="20716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dirty="0">
                <a:latin typeface="Bodoni MT" pitchFamily="18" charset="0"/>
              </a:rPr>
              <a:t>E'</a:t>
            </a:r>
            <a:r>
              <a:rPr lang="en-IN" dirty="0">
                <a:cs typeface="Calibri"/>
              </a:rPr>
              <a:t>→</a:t>
            </a:r>
            <a:r>
              <a:rPr lang="en-IN" b="1" dirty="0">
                <a:latin typeface="Bodoni MT" pitchFamily="18" charset="0"/>
              </a:rPr>
              <a:t>•</a:t>
            </a:r>
            <a:r>
              <a:rPr lang="en-IN" dirty="0">
                <a:latin typeface="Bodoni MT" pitchFamily="18" charset="0"/>
              </a:rPr>
              <a:t>E	   E</a:t>
            </a:r>
            <a:r>
              <a:rPr lang="en-IN" dirty="0">
                <a:cs typeface="Calibri"/>
              </a:rPr>
              <a:t>→</a:t>
            </a:r>
            <a:r>
              <a:rPr lang="en-IN" b="1" dirty="0">
                <a:latin typeface="Bodoni MT" pitchFamily="18" charset="0"/>
              </a:rPr>
              <a:t>•</a:t>
            </a:r>
            <a:r>
              <a:rPr lang="en-IN" dirty="0">
                <a:latin typeface="Bodoni MT" pitchFamily="18" charset="0"/>
              </a:rPr>
              <a:t>E + T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dirty="0">
                <a:latin typeface="Bodoni MT" pitchFamily="18" charset="0"/>
              </a:rPr>
              <a:t>E</a:t>
            </a:r>
            <a:r>
              <a:rPr lang="en-IN" dirty="0">
                <a:cs typeface="Calibri"/>
              </a:rPr>
              <a:t>→</a:t>
            </a:r>
            <a:r>
              <a:rPr lang="en-IN" b="1" dirty="0">
                <a:latin typeface="Bodoni MT" pitchFamily="18" charset="0"/>
              </a:rPr>
              <a:t>• </a:t>
            </a:r>
            <a:r>
              <a:rPr lang="en-IN" dirty="0">
                <a:latin typeface="Bodoni MT" pitchFamily="18" charset="0"/>
              </a:rPr>
              <a:t>T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dirty="0">
                <a:latin typeface="Bodoni MT" pitchFamily="18" charset="0"/>
              </a:rPr>
              <a:t>T</a:t>
            </a:r>
            <a:r>
              <a:rPr lang="en-IN" dirty="0">
                <a:cs typeface="Calibri"/>
              </a:rPr>
              <a:t>→</a:t>
            </a:r>
            <a:r>
              <a:rPr lang="en-IN" b="1" dirty="0">
                <a:latin typeface="Bodoni MT" pitchFamily="18" charset="0"/>
              </a:rPr>
              <a:t>•</a:t>
            </a:r>
            <a:r>
              <a:rPr lang="en-IN" dirty="0">
                <a:latin typeface="Bodoni MT" pitchFamily="18" charset="0"/>
              </a:rPr>
              <a:t>T * F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dirty="0">
                <a:latin typeface="Bodoni MT" pitchFamily="18" charset="0"/>
              </a:rPr>
              <a:t>T</a:t>
            </a:r>
            <a:r>
              <a:rPr lang="en-IN" dirty="0">
                <a:cs typeface="Calibri"/>
              </a:rPr>
              <a:t>→</a:t>
            </a:r>
            <a:r>
              <a:rPr lang="en-IN" b="1" dirty="0">
                <a:latin typeface="Bodoni MT" pitchFamily="18" charset="0"/>
              </a:rPr>
              <a:t>•</a:t>
            </a:r>
            <a:r>
              <a:rPr lang="en-IN" dirty="0">
                <a:latin typeface="Bodoni MT" pitchFamily="18" charset="0"/>
              </a:rPr>
              <a:t> F	   F</a:t>
            </a:r>
            <a:r>
              <a:rPr lang="en-IN" dirty="0">
                <a:cs typeface="Calibri"/>
              </a:rPr>
              <a:t>→</a:t>
            </a:r>
            <a:r>
              <a:rPr lang="en-IN" b="1" dirty="0">
                <a:latin typeface="Bodoni MT" pitchFamily="18" charset="0"/>
              </a:rPr>
              <a:t>•</a:t>
            </a:r>
            <a:r>
              <a:rPr lang="en-IN" dirty="0">
                <a:latin typeface="Bodoni MT" pitchFamily="18" charset="0"/>
              </a:rPr>
              <a:t>(E)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dirty="0">
                <a:latin typeface="Bodoni MT" pitchFamily="18" charset="0"/>
              </a:rPr>
              <a:t>F</a:t>
            </a:r>
            <a:r>
              <a:rPr lang="en-IN" dirty="0">
                <a:cs typeface="Calibri"/>
              </a:rPr>
              <a:t>→</a:t>
            </a:r>
            <a:r>
              <a:rPr lang="en-IN" b="1" dirty="0">
                <a:latin typeface="Bodoni MT" pitchFamily="18" charset="0"/>
              </a:rPr>
              <a:t>• id</a:t>
            </a:r>
            <a:endParaRPr lang="en-US" dirty="0"/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857250" y="500063"/>
            <a:ext cx="35718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0</a:t>
            </a:r>
            <a:endParaRPr lang="en-US">
              <a:latin typeface="Calibri" pitchFamily="34" charset="0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2643188" y="428625"/>
            <a:ext cx="1604962" cy="6461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1</a:t>
            </a:r>
            <a:r>
              <a:rPr lang="en-IN">
                <a:latin typeface="Bodoni MT" pitchFamily="18" charset="0"/>
              </a:rPr>
              <a:t> : E'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E</a:t>
            </a:r>
            <a:r>
              <a:rPr lang="en-IN" b="1">
                <a:latin typeface="Bodoni MT" pitchFamily="18" charset="0"/>
              </a:rPr>
              <a:t> •</a:t>
            </a:r>
            <a:endParaRPr lang="en-IN">
              <a:latin typeface="Bodoni MT" pitchFamily="18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    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E 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+ T</a:t>
            </a:r>
            <a:endParaRPr lang="en-US">
              <a:latin typeface="Calibri" pitchFamily="34" charset="0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2643188" y="1357313"/>
            <a:ext cx="1539875" cy="64611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2</a:t>
            </a:r>
            <a:r>
              <a:rPr lang="en-IN">
                <a:latin typeface="Bodoni MT" pitchFamily="18" charset="0"/>
              </a:rPr>
              <a:t> :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T</a:t>
            </a:r>
            <a:r>
              <a:rPr lang="en-IN" b="1">
                <a:latin typeface="Bodoni MT" pitchFamily="18" charset="0"/>
              </a:rPr>
              <a:t> • </a:t>
            </a:r>
            <a:endParaRPr lang="en-IN">
              <a:latin typeface="Bodoni MT" pitchFamily="18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    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T 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* F</a:t>
            </a:r>
            <a:endParaRPr lang="en-US">
              <a:latin typeface="Calibri" pitchFamily="34" charset="0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2714625" y="2286000"/>
            <a:ext cx="1287463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3</a:t>
            </a:r>
            <a:r>
              <a:rPr lang="en-IN">
                <a:latin typeface="Bodoni MT" pitchFamily="18" charset="0"/>
              </a:rPr>
              <a:t> : 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F</a:t>
            </a:r>
            <a:r>
              <a:rPr lang="en-IN" b="1">
                <a:latin typeface="Bodoni MT" pitchFamily="18" charset="0"/>
              </a:rPr>
              <a:t> •</a:t>
            </a:r>
            <a:r>
              <a:rPr lang="en-IN">
                <a:latin typeface="Bodoni MT" pitchFamily="18" charset="0"/>
              </a:rPr>
              <a:t> 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2643188" y="2857500"/>
            <a:ext cx="1635125" cy="230822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4</a:t>
            </a:r>
            <a:r>
              <a:rPr lang="en-IN">
                <a:latin typeface="Bodoni MT" pitchFamily="18" charset="0"/>
              </a:rPr>
              <a:t> :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(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E)       </a:t>
            </a:r>
          </a:p>
          <a:p>
            <a:pPr algn="just"/>
            <a:r>
              <a:rPr lang="en-IN">
                <a:latin typeface="Bodoni MT" pitchFamily="18" charset="0"/>
              </a:rPr>
              <a:t>     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E + T</a:t>
            </a:r>
          </a:p>
          <a:p>
            <a:pPr algn="just"/>
            <a:r>
              <a:rPr lang="en-IN">
                <a:latin typeface="Bodoni MT" pitchFamily="18" charset="0"/>
              </a:rPr>
              <a:t>     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T</a:t>
            </a:r>
          </a:p>
          <a:p>
            <a:pPr algn="just"/>
            <a:r>
              <a:rPr lang="en-IN">
                <a:latin typeface="Bodoni MT" pitchFamily="18" charset="0"/>
              </a:rPr>
              <a:t>     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T * F</a:t>
            </a:r>
          </a:p>
          <a:p>
            <a:pPr algn="just"/>
            <a:r>
              <a:rPr lang="en-IN">
                <a:latin typeface="Bodoni MT" pitchFamily="18" charset="0"/>
              </a:rPr>
              <a:t>     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 F</a:t>
            </a:r>
            <a:endParaRPr lang="en-IN">
              <a:latin typeface="Calibri" pitchFamily="34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    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(E)</a:t>
            </a:r>
          </a:p>
          <a:p>
            <a:pPr algn="just"/>
            <a:r>
              <a:rPr lang="en-IN">
                <a:latin typeface="Bodoni MT" pitchFamily="18" charset="0"/>
              </a:rPr>
              <a:t>     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 id</a:t>
            </a:r>
            <a:endParaRPr lang="en-IN">
              <a:latin typeface="Bodoni MT" pitchFamily="18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1570038" y="5916613"/>
            <a:ext cx="1287462" cy="36988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5</a:t>
            </a:r>
            <a:r>
              <a:rPr lang="en-IN">
                <a:latin typeface="Bodoni MT" pitchFamily="18" charset="0"/>
              </a:rPr>
              <a:t> :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id •</a:t>
            </a:r>
            <a:r>
              <a:rPr lang="en-IN">
                <a:latin typeface="Bodoni MT" pitchFamily="18" charset="0"/>
              </a:rPr>
              <a:t> </a:t>
            </a:r>
          </a:p>
        </p:txBody>
      </p:sp>
      <p:cxnSp>
        <p:nvCxnSpPr>
          <p:cNvPr id="20" name="Straight Arrow Connector 19"/>
          <p:cNvCxnSpPr>
            <a:endCxn id="15" idx="1"/>
          </p:cNvCxnSpPr>
          <p:nvPr/>
        </p:nvCxnSpPr>
        <p:spPr>
          <a:xfrm flipV="1">
            <a:off x="1857375" y="752475"/>
            <a:ext cx="785813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2071688" y="701675"/>
            <a:ext cx="3460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E</a:t>
            </a:r>
            <a:endParaRPr lang="en-US">
              <a:latin typeface="Calibri" pitchFamily="34" charset="0"/>
            </a:endParaRPr>
          </a:p>
        </p:txBody>
      </p:sp>
      <p:cxnSp>
        <p:nvCxnSpPr>
          <p:cNvPr id="27" name="Straight Arrow Connector 26"/>
          <p:cNvCxnSpPr>
            <a:endCxn id="16" idx="1"/>
          </p:cNvCxnSpPr>
          <p:nvPr/>
        </p:nvCxnSpPr>
        <p:spPr>
          <a:xfrm>
            <a:off x="1857375" y="1643063"/>
            <a:ext cx="785813" cy="3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17" idx="1"/>
          </p:cNvCxnSpPr>
          <p:nvPr/>
        </p:nvCxnSpPr>
        <p:spPr>
          <a:xfrm>
            <a:off x="1857375" y="2214563"/>
            <a:ext cx="857250" cy="255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16200000" flipH="1">
            <a:off x="1678782" y="2678906"/>
            <a:ext cx="1071562" cy="7143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19" idx="0"/>
          </p:cNvCxnSpPr>
          <p:nvPr/>
        </p:nvCxnSpPr>
        <p:spPr>
          <a:xfrm rot="16200000" flipH="1">
            <a:off x="255587" y="3959226"/>
            <a:ext cx="2987675" cy="927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2143125" y="1344613"/>
            <a:ext cx="3460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T</a:t>
            </a:r>
            <a:endParaRPr lang="en-US">
              <a:latin typeface="Calibri" pitchFamily="34" charset="0"/>
            </a:endParaRP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2143125" y="2000250"/>
            <a:ext cx="3460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F</a:t>
            </a:r>
            <a:endParaRPr lang="en-US">
              <a:latin typeface="Calibri" pitchFamily="34" charset="0"/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2143125" y="2701925"/>
            <a:ext cx="2603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(</a:t>
            </a:r>
            <a:endParaRPr lang="en-US">
              <a:latin typeface="Calibri" pitchFamily="34" charset="0"/>
            </a:endParaRP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1714480" y="3857628"/>
            <a:ext cx="3683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id</a:t>
            </a:r>
            <a:endParaRPr lang="en-US">
              <a:latin typeface="Calibri" pitchFamily="34" charset="0"/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5929313" y="357188"/>
            <a:ext cx="1571625" cy="147796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6 </a:t>
            </a:r>
            <a:r>
              <a:rPr lang="en-IN">
                <a:latin typeface="Bodoni MT" pitchFamily="18" charset="0"/>
              </a:rPr>
              <a:t>:</a:t>
            </a:r>
            <a:r>
              <a:rPr lang="en-IN" baseline="-25000">
                <a:latin typeface="Bodoni MT" pitchFamily="18" charset="0"/>
              </a:rPr>
              <a:t> </a:t>
            </a:r>
            <a:r>
              <a:rPr lang="en-IN">
                <a:latin typeface="Bodoni MT" pitchFamily="18" charset="0"/>
              </a:rPr>
              <a:t>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E + 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T    </a:t>
            </a:r>
          </a:p>
          <a:p>
            <a:pPr algn="just"/>
            <a:r>
              <a:rPr lang="en-IN">
                <a:latin typeface="Bodoni MT" pitchFamily="18" charset="0"/>
              </a:rPr>
              <a:t>     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T * F</a:t>
            </a:r>
          </a:p>
          <a:p>
            <a:pPr algn="just"/>
            <a:r>
              <a:rPr lang="en-IN">
                <a:latin typeface="Bodoni MT" pitchFamily="18" charset="0"/>
              </a:rPr>
              <a:t>     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 F</a:t>
            </a:r>
            <a:endParaRPr lang="en-IN">
              <a:latin typeface="Calibri" pitchFamily="34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    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(E)</a:t>
            </a:r>
          </a:p>
          <a:p>
            <a:pPr algn="just"/>
            <a:r>
              <a:rPr lang="en-IN">
                <a:latin typeface="Bodoni MT" pitchFamily="18" charset="0"/>
              </a:rPr>
              <a:t>     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 id</a:t>
            </a:r>
            <a:endParaRPr lang="en-US">
              <a:latin typeface="Calibri" pitchFamily="34" charset="0"/>
            </a:endParaRPr>
          </a:p>
        </p:txBody>
      </p:sp>
      <p:cxnSp>
        <p:nvCxnSpPr>
          <p:cNvPr id="26" name="Straight Arrow Connector 25"/>
          <p:cNvCxnSpPr>
            <a:stCxn id="15" idx="3"/>
          </p:cNvCxnSpPr>
          <p:nvPr/>
        </p:nvCxnSpPr>
        <p:spPr>
          <a:xfrm>
            <a:off x="4248150" y="752475"/>
            <a:ext cx="1681163" cy="333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4500563" y="500063"/>
            <a:ext cx="3381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+</a:t>
            </a:r>
            <a:endParaRPr lang="en-US">
              <a:latin typeface="Calibri" pitchFamily="34" charset="0"/>
            </a:endParaRP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5857875" y="1962150"/>
            <a:ext cx="1604963" cy="92392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7 </a:t>
            </a:r>
            <a:r>
              <a:rPr lang="en-IN">
                <a:latin typeface="Bodoni MT" pitchFamily="18" charset="0"/>
              </a:rPr>
              <a:t>:</a:t>
            </a:r>
            <a:r>
              <a:rPr lang="en-IN" baseline="-25000">
                <a:latin typeface="Bodoni MT" pitchFamily="18" charset="0"/>
              </a:rPr>
              <a:t> </a:t>
            </a:r>
            <a:r>
              <a:rPr lang="en-IN">
                <a:latin typeface="Bodoni MT" pitchFamily="18" charset="0"/>
              </a:rPr>
              <a:t>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T * 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F</a:t>
            </a:r>
          </a:p>
          <a:p>
            <a:pPr algn="just"/>
            <a:r>
              <a:rPr lang="en-IN">
                <a:latin typeface="Bodoni MT" pitchFamily="18" charset="0"/>
              </a:rPr>
              <a:t>     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(E)</a:t>
            </a:r>
          </a:p>
          <a:p>
            <a:pPr algn="just"/>
            <a:r>
              <a:rPr lang="en-IN">
                <a:latin typeface="Bodoni MT" pitchFamily="18" charset="0"/>
              </a:rPr>
              <a:t>     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 id</a:t>
            </a:r>
            <a:endParaRPr lang="en-US">
              <a:latin typeface="Calibri" pitchFamily="34" charset="0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4183063" y="1428750"/>
            <a:ext cx="1674812" cy="7477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4652963" y="1450975"/>
            <a:ext cx="30003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*</a:t>
            </a: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5143500" y="4283075"/>
            <a:ext cx="1604963" cy="6461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8 </a:t>
            </a:r>
            <a:r>
              <a:rPr lang="en-IN">
                <a:latin typeface="Bodoni MT" pitchFamily="18" charset="0"/>
              </a:rPr>
              <a:t>: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(E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)       </a:t>
            </a:r>
          </a:p>
          <a:p>
            <a:pPr algn="just"/>
            <a:r>
              <a:rPr lang="en-IN">
                <a:latin typeface="Bodoni MT" pitchFamily="18" charset="0"/>
              </a:rPr>
              <a:t>     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E 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+ T</a:t>
            </a:r>
            <a:endParaRPr lang="en-US">
              <a:latin typeface="Calibri" pitchFamily="34" charset="0"/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4286250" y="4425950"/>
            <a:ext cx="85725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4429125" y="4140200"/>
            <a:ext cx="3460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E</a:t>
            </a:r>
            <a:endParaRPr lang="en-US">
              <a:latin typeface="Calibri" pitchFamily="34" charset="0"/>
            </a:endParaRPr>
          </a:p>
        </p:txBody>
      </p:sp>
      <p:cxnSp>
        <p:nvCxnSpPr>
          <p:cNvPr id="98" name="Curved Connector 97"/>
          <p:cNvCxnSpPr/>
          <p:nvPr/>
        </p:nvCxnSpPr>
        <p:spPr>
          <a:xfrm flipH="1" flipV="1">
            <a:off x="4183063" y="1785938"/>
            <a:ext cx="95250" cy="2330450"/>
          </a:xfrm>
          <a:prstGeom prst="curvedConnector3">
            <a:avLst>
              <a:gd name="adj1" fmla="val -139862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5143500" y="3286125"/>
            <a:ext cx="3460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T</a:t>
            </a:r>
            <a:endParaRPr lang="en-US">
              <a:latin typeface="Calibri" pitchFamily="34" charset="0"/>
            </a:endParaRPr>
          </a:p>
        </p:txBody>
      </p:sp>
      <p:cxnSp>
        <p:nvCxnSpPr>
          <p:cNvPr id="39" name="Curved Connector 38"/>
          <p:cNvCxnSpPr>
            <a:stCxn id="18" idx="3"/>
            <a:endCxn id="17" idx="3"/>
          </p:cNvCxnSpPr>
          <p:nvPr/>
        </p:nvCxnSpPr>
        <p:spPr>
          <a:xfrm flipH="1" flipV="1">
            <a:off x="4002088" y="2471738"/>
            <a:ext cx="276225" cy="1539875"/>
          </a:xfrm>
          <a:prstGeom prst="curvedConnector3">
            <a:avLst>
              <a:gd name="adj1" fmla="val -8275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4452938" y="2857500"/>
            <a:ext cx="3333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F</a:t>
            </a:r>
            <a:endParaRPr lang="en-US">
              <a:latin typeface="Calibri" pitchFamily="34" charset="0"/>
            </a:endParaRPr>
          </a:p>
        </p:txBody>
      </p:sp>
      <p:cxnSp>
        <p:nvCxnSpPr>
          <p:cNvPr id="47" name="Shape 46"/>
          <p:cNvCxnSpPr>
            <a:stCxn id="18" idx="2"/>
          </p:cNvCxnSpPr>
          <p:nvPr/>
        </p:nvCxnSpPr>
        <p:spPr>
          <a:xfrm rot="5400000" flipH="1" flipV="1">
            <a:off x="3755231" y="4634707"/>
            <a:ext cx="236537" cy="825500"/>
          </a:xfrm>
          <a:prstGeom prst="curvedConnector4">
            <a:avLst>
              <a:gd name="adj1" fmla="val -309943"/>
              <a:gd name="adj2" fmla="val 13580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4214813" y="5214938"/>
            <a:ext cx="2825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 b="1">
                <a:latin typeface="Bodoni MT" pitchFamily="18" charset="0"/>
              </a:rPr>
              <a:t>(</a:t>
            </a:r>
            <a:endParaRPr lang="en-US" b="1">
              <a:latin typeface="Calibri" pitchFamily="34" charset="0"/>
            </a:endParaRPr>
          </a:p>
        </p:txBody>
      </p:sp>
      <p:cxnSp>
        <p:nvCxnSpPr>
          <p:cNvPr id="56" name="Straight Arrow Connector 55"/>
          <p:cNvCxnSpPr>
            <a:endCxn id="19" idx="3"/>
          </p:cNvCxnSpPr>
          <p:nvPr/>
        </p:nvCxnSpPr>
        <p:spPr>
          <a:xfrm rot="5400000">
            <a:off x="2556669" y="5444331"/>
            <a:ext cx="958850" cy="3571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>
            <a:spLocks noChangeArrowheads="1"/>
          </p:cNvSpPr>
          <p:nvPr/>
        </p:nvSpPr>
        <p:spPr bwMode="auto">
          <a:xfrm>
            <a:off x="3000375" y="5487988"/>
            <a:ext cx="5000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>
                <a:latin typeface="Bodoni MT" pitchFamily="18" charset="0"/>
              </a:rPr>
              <a:t>id</a:t>
            </a:r>
            <a:endParaRPr lang="en-US">
              <a:latin typeface="Calibri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34850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76663" y="1438275"/>
              <a:ext cx="144462" cy="88900"/>
            </p14:xfrm>
          </p:contentPart>
        </mc:Choice>
        <mc:Fallback xmlns="">
          <p:pic>
            <p:nvPicPr>
              <p:cNvPr id="334850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7226" y="1428992"/>
                <a:ext cx="163336" cy="1074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34851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48100" y="2224088"/>
              <a:ext cx="152400" cy="133350"/>
            </p14:xfrm>
          </p:contentPart>
        </mc:Choice>
        <mc:Fallback xmlns="">
          <p:pic>
            <p:nvPicPr>
              <p:cNvPr id="334851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38733" y="2214891"/>
                <a:ext cx="171135" cy="1517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4852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84613" y="554038"/>
              <a:ext cx="152400" cy="115887"/>
            </p14:xfrm>
          </p:contentPart>
        </mc:Choice>
        <mc:Fallback xmlns="">
          <p:pic>
            <p:nvPicPr>
              <p:cNvPr id="334852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75246" y="544990"/>
                <a:ext cx="171135" cy="1339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4854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55925" y="6099175"/>
              <a:ext cx="152400" cy="98425"/>
            </p14:xfrm>
          </p:contentPart>
        </mc:Choice>
        <mc:Fallback xmlns="">
          <p:pic>
            <p:nvPicPr>
              <p:cNvPr id="334854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46558" y="6089869"/>
                <a:ext cx="171135" cy="1170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34855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05600" y="919163"/>
              <a:ext cx="171450" cy="19050"/>
            </p14:xfrm>
          </p:contentPart>
        </mc:Choice>
        <mc:Fallback xmlns="">
          <p:pic>
            <p:nvPicPr>
              <p:cNvPr id="334855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96176" y="910623"/>
                <a:ext cx="190299" cy="361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34856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81838" y="652463"/>
              <a:ext cx="303212" cy="1587"/>
            </p14:xfrm>
          </p:contentPart>
        </mc:Choice>
        <mc:Fallback xmlns="">
          <p:pic>
            <p:nvPicPr>
              <p:cNvPr id="334856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72212" y="611201"/>
                <a:ext cx="322464" cy="8411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3" grpId="0"/>
      <p:bldP spid="34" grpId="0"/>
      <p:bldP spid="35" grpId="0"/>
      <p:bldP spid="36" grpId="0"/>
      <p:bldP spid="37" grpId="0"/>
      <p:bldP spid="24" grpId="0" animBg="1"/>
      <p:bldP spid="28" grpId="0"/>
      <p:bldP spid="30" grpId="0" animBg="1"/>
      <p:bldP spid="44" grpId="0"/>
      <p:bldP spid="46" grpId="0" animBg="1"/>
      <p:bldP spid="49" grpId="0"/>
      <p:bldP spid="105" grpId="0"/>
      <p:bldP spid="41" grpId="0"/>
      <p:bldP spid="53" grpId="0"/>
      <p:bldP spid="59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A227493-41A0-4DC8-85DE-91FC365B8955}" type="datetime4">
              <a:rPr lang="en-US" smtClean="0"/>
              <a:pPr>
                <a:defRPr/>
              </a:pPr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01A067-83CF-488F-87A3-375911E8850F}" type="slidenum">
              <a:rPr lang="en-US" smtClean="0"/>
              <a:pPr>
                <a:defRPr/>
              </a:pPr>
              <a:t>152</a:t>
            </a:fld>
            <a:endParaRPr lang="en-US"/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2071688" y="844550"/>
            <a:ext cx="1320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Calibri" pitchFamily="34" charset="0"/>
              </a:rPr>
              <a:t>GOTO(</a:t>
            </a:r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6</a:t>
            </a:r>
            <a:r>
              <a:rPr lang="en-IN">
                <a:latin typeface="Bodoni MT" pitchFamily="18" charset="0"/>
              </a:rPr>
              <a:t>, T)</a:t>
            </a:r>
            <a:endParaRPr lang="en-US">
              <a:latin typeface="Calibri" pitchFamily="34" charset="0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428625" y="4291013"/>
            <a:ext cx="1604963" cy="92392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7 </a:t>
            </a:r>
            <a:r>
              <a:rPr lang="en-IN">
                <a:latin typeface="Bodoni MT" pitchFamily="18" charset="0"/>
              </a:rPr>
              <a:t>:</a:t>
            </a:r>
            <a:r>
              <a:rPr lang="en-IN" baseline="-25000">
                <a:latin typeface="Bodoni MT" pitchFamily="18" charset="0"/>
              </a:rPr>
              <a:t> </a:t>
            </a:r>
            <a:r>
              <a:rPr lang="en-IN">
                <a:latin typeface="Bodoni MT" pitchFamily="18" charset="0"/>
              </a:rPr>
              <a:t>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T * 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F</a:t>
            </a:r>
          </a:p>
          <a:p>
            <a:pPr algn="just"/>
            <a:r>
              <a:rPr lang="en-IN">
                <a:latin typeface="Bodoni MT" pitchFamily="18" charset="0"/>
              </a:rPr>
              <a:t>     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(E)</a:t>
            </a:r>
          </a:p>
          <a:p>
            <a:pPr algn="just"/>
            <a:r>
              <a:rPr lang="en-IN">
                <a:latin typeface="Bodoni MT" pitchFamily="18" charset="0"/>
              </a:rPr>
              <a:t>     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 id</a:t>
            </a:r>
            <a:endParaRPr lang="en-US">
              <a:latin typeface="Calibri" pitchFamily="34" charset="0"/>
            </a:endParaRPr>
          </a:p>
        </p:txBody>
      </p:sp>
      <p:sp>
        <p:nvSpPr>
          <p:cNvPr id="23" name="TextBox 9"/>
          <p:cNvSpPr txBox="1">
            <a:spLocks noChangeArrowheads="1"/>
          </p:cNvSpPr>
          <p:nvPr/>
        </p:nvSpPr>
        <p:spPr bwMode="auto">
          <a:xfrm>
            <a:off x="2071688" y="4505325"/>
            <a:ext cx="1320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Calibri" pitchFamily="34" charset="0"/>
              </a:rPr>
              <a:t>GOTO(</a:t>
            </a:r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7</a:t>
            </a:r>
            <a:r>
              <a:rPr lang="en-IN">
                <a:latin typeface="Bodoni MT" pitchFamily="18" charset="0"/>
              </a:rPr>
              <a:t>, F)</a:t>
            </a:r>
            <a:endParaRPr lang="en-US">
              <a:latin typeface="Calibri" pitchFamily="34" charset="0"/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3429000" y="4648200"/>
            <a:ext cx="1285875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T * F</a:t>
            </a:r>
            <a:r>
              <a:rPr lang="en-IN" b="1">
                <a:latin typeface="Bodoni MT" pitchFamily="18" charset="0"/>
              </a:rPr>
              <a:t> •</a:t>
            </a:r>
            <a:endParaRPr lang="en-IN">
              <a:latin typeface="Bodoni MT" pitchFamily="18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2000250" y="4862513"/>
            <a:ext cx="1428750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9"/>
          <p:cNvSpPr txBox="1">
            <a:spLocks noChangeArrowheads="1"/>
          </p:cNvSpPr>
          <p:nvPr/>
        </p:nvSpPr>
        <p:spPr bwMode="auto">
          <a:xfrm>
            <a:off x="4357688" y="4278313"/>
            <a:ext cx="431800" cy="36988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10</a:t>
            </a:r>
            <a:endParaRPr lang="en-US">
              <a:latin typeface="Calibri" pitchFamily="34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28625" y="714375"/>
            <a:ext cx="1571625" cy="147796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6 </a:t>
            </a:r>
            <a:r>
              <a:rPr lang="en-IN">
                <a:latin typeface="Bodoni MT" pitchFamily="18" charset="0"/>
              </a:rPr>
              <a:t>:</a:t>
            </a:r>
            <a:r>
              <a:rPr lang="en-IN" baseline="-25000">
                <a:latin typeface="Bodoni MT" pitchFamily="18" charset="0"/>
              </a:rPr>
              <a:t> </a:t>
            </a:r>
            <a:r>
              <a:rPr lang="en-IN">
                <a:latin typeface="Bodoni MT" pitchFamily="18" charset="0"/>
              </a:rPr>
              <a:t>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E + 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T    </a:t>
            </a:r>
          </a:p>
          <a:p>
            <a:pPr algn="just"/>
            <a:r>
              <a:rPr lang="en-IN">
                <a:latin typeface="Bodoni MT" pitchFamily="18" charset="0"/>
              </a:rPr>
              <a:t>     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T * F</a:t>
            </a:r>
          </a:p>
          <a:p>
            <a:pPr algn="just"/>
            <a:r>
              <a:rPr lang="en-IN">
                <a:latin typeface="Bodoni MT" pitchFamily="18" charset="0"/>
              </a:rPr>
              <a:t>     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 F</a:t>
            </a:r>
            <a:endParaRPr lang="en-IN">
              <a:latin typeface="Calibri" pitchFamily="34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    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(E)</a:t>
            </a:r>
          </a:p>
          <a:p>
            <a:pPr algn="just"/>
            <a:r>
              <a:rPr lang="en-IN">
                <a:latin typeface="Bodoni MT" pitchFamily="18" charset="0"/>
              </a:rPr>
              <a:t>     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 id</a:t>
            </a:r>
            <a:endParaRPr lang="en-US">
              <a:latin typeface="Calibri" pitchFamily="34" charset="0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429000" y="714375"/>
            <a:ext cx="1285875" cy="6461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E + T </a:t>
            </a:r>
            <a:r>
              <a:rPr lang="en-IN" b="1">
                <a:latin typeface="Bodoni MT" pitchFamily="18" charset="0"/>
              </a:rPr>
              <a:t>•</a:t>
            </a:r>
            <a:endParaRPr lang="en-IN">
              <a:latin typeface="Bodoni MT" pitchFamily="18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T 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* F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000250" y="1143000"/>
            <a:ext cx="142875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29"/>
          <p:cNvSpPr txBox="1">
            <a:spLocks noChangeArrowheads="1"/>
          </p:cNvSpPr>
          <p:nvPr/>
        </p:nvSpPr>
        <p:spPr bwMode="auto">
          <a:xfrm>
            <a:off x="4714875" y="857250"/>
            <a:ext cx="357188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9</a:t>
            </a:r>
            <a:endParaRPr lang="en-US">
              <a:latin typeface="Calibri" pitchFamily="34" charset="0"/>
            </a:endParaRPr>
          </a:p>
        </p:txBody>
      </p:sp>
      <p:sp>
        <p:nvSpPr>
          <p:cNvPr id="12" name="TextBox 27"/>
          <p:cNvSpPr txBox="1">
            <a:spLocks noChangeArrowheads="1"/>
          </p:cNvSpPr>
          <p:nvPr/>
        </p:nvSpPr>
        <p:spPr bwMode="auto">
          <a:xfrm>
            <a:off x="2224088" y="1546225"/>
            <a:ext cx="13779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Calibri" pitchFamily="34" charset="0"/>
              </a:rPr>
              <a:t>GOTO(</a:t>
            </a:r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6</a:t>
            </a:r>
            <a:r>
              <a:rPr lang="en-IN">
                <a:latin typeface="Bodoni MT" pitchFamily="18" charset="0"/>
              </a:rPr>
              <a:t>, F )</a:t>
            </a:r>
            <a:endParaRPr lang="en-US">
              <a:latin typeface="Calibri" pitchFamily="3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000250" y="1857375"/>
            <a:ext cx="1857375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51"/>
          <p:cNvSpPr txBox="1">
            <a:spLocks noChangeArrowheads="1"/>
          </p:cNvSpPr>
          <p:nvPr/>
        </p:nvSpPr>
        <p:spPr bwMode="auto">
          <a:xfrm>
            <a:off x="3857625" y="1630363"/>
            <a:ext cx="357188" cy="36988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3</a:t>
            </a:r>
            <a:endParaRPr lang="en-US">
              <a:latin typeface="Calibri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rot="16200000" flipH="1">
            <a:off x="678657" y="2321719"/>
            <a:ext cx="785812" cy="571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5"/>
          <p:cNvSpPr txBox="1">
            <a:spLocks noChangeArrowheads="1"/>
          </p:cNvSpPr>
          <p:nvPr/>
        </p:nvSpPr>
        <p:spPr bwMode="auto">
          <a:xfrm>
            <a:off x="1000125" y="2357438"/>
            <a:ext cx="13557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Calibri" pitchFamily="34" charset="0"/>
              </a:rPr>
              <a:t>GOTO(</a:t>
            </a:r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6</a:t>
            </a:r>
            <a:r>
              <a:rPr lang="en-IN">
                <a:latin typeface="Bodoni MT" pitchFamily="18" charset="0"/>
              </a:rPr>
              <a:t>, id)</a:t>
            </a:r>
            <a:endParaRPr lang="en-US">
              <a:latin typeface="Calibri" pitchFamily="34" charset="0"/>
            </a:endParaRPr>
          </a:p>
        </p:txBody>
      </p:sp>
      <p:sp>
        <p:nvSpPr>
          <p:cNvPr id="17" name="TextBox 57"/>
          <p:cNvSpPr txBox="1">
            <a:spLocks noChangeArrowheads="1"/>
          </p:cNvSpPr>
          <p:nvPr/>
        </p:nvSpPr>
        <p:spPr bwMode="auto">
          <a:xfrm>
            <a:off x="1357313" y="2857500"/>
            <a:ext cx="357187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5</a:t>
            </a:r>
            <a:endParaRPr lang="en-US">
              <a:latin typeface="Calibri" pitchFamily="34" charset="0"/>
            </a:endParaRPr>
          </a:p>
        </p:txBody>
      </p:sp>
      <p:sp>
        <p:nvSpPr>
          <p:cNvPr id="18" name="TextBox 27"/>
          <p:cNvSpPr txBox="1">
            <a:spLocks noChangeArrowheads="1"/>
          </p:cNvSpPr>
          <p:nvPr/>
        </p:nvSpPr>
        <p:spPr bwMode="auto">
          <a:xfrm rot="937195">
            <a:off x="2982913" y="2311400"/>
            <a:ext cx="13033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Calibri" pitchFamily="34" charset="0"/>
              </a:rPr>
              <a:t>GOTO(</a:t>
            </a:r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6</a:t>
            </a:r>
            <a:r>
              <a:rPr lang="en-IN">
                <a:latin typeface="Bodoni MT" pitchFamily="18" charset="0"/>
              </a:rPr>
              <a:t>, ( )</a:t>
            </a:r>
            <a:endParaRPr lang="en-US">
              <a:latin typeface="Calibri" pitchFamily="34" charset="0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5119688" y="1754188"/>
            <a:ext cx="1309687" cy="2032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(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E)       </a:t>
            </a:r>
          </a:p>
          <a:p>
            <a:pPr algn="just"/>
            <a:r>
              <a:rPr lang="en-IN">
                <a:latin typeface="Bodoni MT" pitchFamily="18" charset="0"/>
              </a:rPr>
              <a:t>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E + T</a:t>
            </a:r>
          </a:p>
          <a:p>
            <a:pPr algn="just"/>
            <a:r>
              <a:rPr lang="en-IN">
                <a:latin typeface="Bodoni MT" pitchFamily="18" charset="0"/>
              </a:rPr>
              <a:t>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T</a:t>
            </a:r>
          </a:p>
          <a:p>
            <a:pPr algn="just"/>
            <a:r>
              <a:rPr lang="en-IN">
                <a:latin typeface="Bodoni MT" pitchFamily="18" charset="0"/>
              </a:rPr>
              <a:t>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T * F</a:t>
            </a:r>
          </a:p>
          <a:p>
            <a:pPr algn="just"/>
            <a:r>
              <a:rPr lang="en-IN">
                <a:latin typeface="Bodoni MT" pitchFamily="18" charset="0"/>
              </a:rPr>
              <a:t>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 F</a:t>
            </a:r>
            <a:endParaRPr lang="en-IN">
              <a:latin typeface="Calibri" pitchFamily="34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(E)</a:t>
            </a:r>
          </a:p>
          <a:p>
            <a:pPr algn="just"/>
            <a:r>
              <a:rPr lang="en-IN">
                <a:latin typeface="Bodoni MT" pitchFamily="18" charset="0"/>
              </a:rPr>
              <a:t>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 id</a:t>
            </a:r>
            <a:endParaRPr lang="en-US">
              <a:latin typeface="Calibri" pitchFamily="34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000250" y="2143125"/>
            <a:ext cx="3143250" cy="10001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51"/>
          <p:cNvSpPr txBox="1">
            <a:spLocks noChangeArrowheads="1"/>
          </p:cNvSpPr>
          <p:nvPr/>
        </p:nvSpPr>
        <p:spPr bwMode="auto">
          <a:xfrm>
            <a:off x="6429375" y="2357438"/>
            <a:ext cx="357188" cy="36988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4</a:t>
            </a:r>
            <a:endParaRPr lang="en-US">
              <a:latin typeface="Calibri" pitchFamily="34" charset="0"/>
            </a:endParaRP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285750" y="201613"/>
            <a:ext cx="30718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 b="1"/>
              <a:t>Transition from item set </a:t>
            </a:r>
            <a:r>
              <a:rPr lang="en-IN" b="1">
                <a:latin typeface="Bodoni MT" pitchFamily="18" charset="0"/>
              </a:rPr>
              <a:t>I</a:t>
            </a:r>
            <a:r>
              <a:rPr lang="en-IN" b="1" baseline="-25000">
                <a:latin typeface="Bodoni MT" pitchFamily="18" charset="0"/>
              </a:rPr>
              <a:t>6</a:t>
            </a:r>
            <a:r>
              <a:rPr lang="en-IN" b="1"/>
              <a:t>  </a:t>
            </a:r>
            <a:endParaRPr lang="en-US" b="1"/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428625" y="3702050"/>
            <a:ext cx="30718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 b="1"/>
              <a:t>Transition from item set </a:t>
            </a:r>
            <a:r>
              <a:rPr lang="en-IN" b="1">
                <a:latin typeface="Bodoni MT" pitchFamily="18" charset="0"/>
              </a:rPr>
              <a:t>I</a:t>
            </a:r>
            <a:r>
              <a:rPr lang="en-IN" b="1" baseline="-25000">
                <a:latin typeface="Bodoni MT" pitchFamily="18" charset="0"/>
              </a:rPr>
              <a:t>7</a:t>
            </a:r>
            <a:r>
              <a:rPr lang="en-IN" b="1"/>
              <a:t>  </a:t>
            </a:r>
            <a:endParaRPr lang="en-US" b="1"/>
          </a:p>
        </p:txBody>
      </p:sp>
      <p:sp>
        <p:nvSpPr>
          <p:cNvPr id="35" name="Oval Callout 34"/>
          <p:cNvSpPr/>
          <p:nvPr/>
        </p:nvSpPr>
        <p:spPr>
          <a:xfrm>
            <a:off x="5286375" y="4429125"/>
            <a:ext cx="2143125" cy="642938"/>
          </a:xfrm>
          <a:prstGeom prst="wedgeEllipseCallout">
            <a:avLst>
              <a:gd name="adj1" fmla="val -81118"/>
              <a:gd name="adj2" fmla="val 1367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IN" dirty="0">
              <a:latin typeface="Bodoni MT" pitchFamily="18" charset="0"/>
            </a:endParaRPr>
          </a:p>
          <a:p>
            <a:pPr algn="ctr">
              <a:defRPr/>
            </a:pPr>
            <a:r>
              <a:rPr lang="en-IN" b="1" dirty="0">
                <a:latin typeface="Bodoni MT" pitchFamily="18" charset="0"/>
              </a:rPr>
              <a:t>Rule 3</a:t>
            </a:r>
            <a:r>
              <a:rPr lang="en-IN" dirty="0">
                <a:latin typeface="Bodoni MT" pitchFamily="18" charset="0"/>
              </a:rPr>
              <a:t> Ready for reduction </a:t>
            </a:r>
          </a:p>
          <a:p>
            <a:pPr algn="ctr">
              <a:defRPr/>
            </a:pPr>
            <a:endParaRPr lang="en-US" dirty="0"/>
          </a:p>
        </p:txBody>
      </p:sp>
      <p:sp>
        <p:nvSpPr>
          <p:cNvPr id="36" name="Oval Callout 35"/>
          <p:cNvSpPr/>
          <p:nvPr/>
        </p:nvSpPr>
        <p:spPr>
          <a:xfrm>
            <a:off x="5286375" y="357188"/>
            <a:ext cx="2143125" cy="642937"/>
          </a:xfrm>
          <a:prstGeom prst="wedgeEllipseCallout">
            <a:avLst>
              <a:gd name="adj1" fmla="val -81754"/>
              <a:gd name="adj2" fmla="val 1792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IN" dirty="0">
              <a:latin typeface="Bodoni MT" pitchFamily="18" charset="0"/>
            </a:endParaRPr>
          </a:p>
          <a:p>
            <a:pPr algn="ctr">
              <a:defRPr/>
            </a:pPr>
            <a:r>
              <a:rPr lang="en-IN" b="1" dirty="0">
                <a:latin typeface="Bodoni MT" pitchFamily="18" charset="0"/>
              </a:rPr>
              <a:t>Rule 1</a:t>
            </a:r>
            <a:r>
              <a:rPr lang="en-IN" dirty="0">
                <a:latin typeface="Bodoni MT" pitchFamily="18" charset="0"/>
              </a:rPr>
              <a:t> Ready for reduction </a:t>
            </a:r>
          </a:p>
          <a:p>
            <a:pPr algn="ctr">
              <a:defRPr/>
            </a:pP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rot="16200000" flipH="1">
            <a:off x="831057" y="5322094"/>
            <a:ext cx="785812" cy="571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55"/>
          <p:cNvSpPr txBox="1">
            <a:spLocks noChangeArrowheads="1"/>
          </p:cNvSpPr>
          <p:nvPr/>
        </p:nvSpPr>
        <p:spPr bwMode="auto">
          <a:xfrm>
            <a:off x="1152525" y="5357813"/>
            <a:ext cx="13573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Calibri" pitchFamily="34" charset="0"/>
              </a:rPr>
              <a:t>GOTO(</a:t>
            </a:r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7</a:t>
            </a:r>
            <a:r>
              <a:rPr lang="en-IN">
                <a:latin typeface="Bodoni MT" pitchFamily="18" charset="0"/>
              </a:rPr>
              <a:t>, id)</a:t>
            </a:r>
            <a:endParaRPr lang="en-US">
              <a:latin typeface="Calibri" pitchFamily="34" charset="0"/>
            </a:endParaRPr>
          </a:p>
        </p:txBody>
      </p:sp>
      <p:sp>
        <p:nvSpPr>
          <p:cNvPr id="33" name="TextBox 57"/>
          <p:cNvSpPr txBox="1">
            <a:spLocks noChangeArrowheads="1"/>
          </p:cNvSpPr>
          <p:nvPr/>
        </p:nvSpPr>
        <p:spPr bwMode="auto">
          <a:xfrm>
            <a:off x="1509713" y="5857875"/>
            <a:ext cx="357187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5</a:t>
            </a:r>
            <a:endParaRPr lang="en-US">
              <a:latin typeface="Calibri" pitchFamily="34" charset="0"/>
            </a:endParaRPr>
          </a:p>
        </p:txBody>
      </p:sp>
      <p:sp>
        <p:nvSpPr>
          <p:cNvPr id="34" name="TextBox 27"/>
          <p:cNvSpPr txBox="1">
            <a:spLocks noChangeArrowheads="1"/>
          </p:cNvSpPr>
          <p:nvPr/>
        </p:nvSpPr>
        <p:spPr bwMode="auto">
          <a:xfrm rot="937195">
            <a:off x="3135313" y="5311775"/>
            <a:ext cx="13033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Calibri" pitchFamily="34" charset="0"/>
              </a:rPr>
              <a:t>GOTO(</a:t>
            </a:r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7</a:t>
            </a:r>
            <a:r>
              <a:rPr lang="en-IN">
                <a:latin typeface="Bodoni MT" pitchFamily="18" charset="0"/>
              </a:rPr>
              <a:t>, ( )</a:t>
            </a:r>
            <a:endParaRPr lang="en-US">
              <a:latin typeface="Calibri" pitchFamily="34" charset="0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152650" y="5143500"/>
            <a:ext cx="3143250" cy="10001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51"/>
          <p:cNvSpPr txBox="1">
            <a:spLocks noChangeArrowheads="1"/>
          </p:cNvSpPr>
          <p:nvPr/>
        </p:nvSpPr>
        <p:spPr bwMode="auto">
          <a:xfrm>
            <a:off x="5286375" y="6000750"/>
            <a:ext cx="357188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4</a:t>
            </a:r>
            <a:endParaRPr lang="en-US">
              <a:latin typeface="Calibri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35874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93825" y="5153025"/>
              <a:ext cx="115888" cy="160338"/>
            </p14:xfrm>
          </p:contentPart>
        </mc:Choice>
        <mc:Fallback xmlns="">
          <p:pic>
            <p:nvPicPr>
              <p:cNvPr id="335874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84497" y="5143720"/>
                <a:ext cx="134545" cy="17894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2" grpId="0" animBg="1"/>
      <p:bldP spid="23" grpId="0"/>
      <p:bldP spid="24" grpId="0" animBg="1"/>
      <p:bldP spid="26" grpId="0" animBg="1"/>
      <p:bldP spid="7" grpId="0" animBg="1"/>
      <p:bldP spid="9" grpId="0" animBg="1"/>
      <p:bldP spid="11" grpId="0" animBg="1"/>
      <p:bldP spid="12" grpId="0"/>
      <p:bldP spid="14" grpId="0" animBg="1"/>
      <p:bldP spid="16" grpId="0"/>
      <p:bldP spid="17" grpId="0" animBg="1"/>
      <p:bldP spid="18" grpId="0"/>
      <p:bldP spid="19" grpId="0" animBg="1"/>
      <p:bldP spid="21" grpId="0" animBg="1"/>
      <p:bldP spid="30" grpId="0"/>
      <p:bldP spid="32" grpId="0"/>
      <p:bldP spid="35" grpId="0" animBg="1"/>
      <p:bldP spid="36" grpId="0" animBg="1"/>
      <p:bldP spid="31" grpId="0"/>
      <p:bldP spid="33" grpId="0" animBg="1"/>
      <p:bldP spid="34" grpId="0"/>
      <p:bldP spid="38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A227493-41A0-4DC8-85DE-91FC365B8955}" type="datetime4">
              <a:rPr lang="en-US" smtClean="0"/>
              <a:pPr>
                <a:defRPr/>
              </a:pPr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2D4EB5-AB8E-4983-AD20-78BB2649A523}" type="slidenum">
              <a:rPr lang="en-US" smtClean="0"/>
              <a:pPr>
                <a:defRPr/>
              </a:pPr>
              <a:t>153</a:t>
            </a:fld>
            <a:endParaRPr lang="en-US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00063" y="928688"/>
            <a:ext cx="1604962" cy="64611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8 </a:t>
            </a:r>
            <a:r>
              <a:rPr lang="en-IN">
                <a:latin typeface="Bodoni MT" pitchFamily="18" charset="0"/>
              </a:rPr>
              <a:t>: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(E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)       </a:t>
            </a:r>
          </a:p>
          <a:p>
            <a:pPr algn="just"/>
            <a:r>
              <a:rPr lang="en-IN">
                <a:latin typeface="Bodoni MT" pitchFamily="18" charset="0"/>
              </a:rPr>
              <a:t>     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E 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+ T</a:t>
            </a:r>
            <a:endParaRPr lang="en-US">
              <a:latin typeface="Calibri" pitchFamily="34" charset="0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85750" y="214313"/>
            <a:ext cx="30718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 b="1"/>
              <a:t>Transition from item set </a:t>
            </a:r>
            <a:r>
              <a:rPr lang="en-IN" b="1">
                <a:latin typeface="Bodoni MT" pitchFamily="18" charset="0"/>
              </a:rPr>
              <a:t>I</a:t>
            </a:r>
            <a:r>
              <a:rPr lang="en-IN" b="1" baseline="-25000">
                <a:latin typeface="Bodoni MT" pitchFamily="18" charset="0"/>
              </a:rPr>
              <a:t>8</a:t>
            </a:r>
            <a:r>
              <a:rPr lang="en-IN" b="1"/>
              <a:t>  </a:t>
            </a:r>
            <a:endParaRPr lang="en-US" b="1"/>
          </a:p>
        </p:txBody>
      </p:sp>
      <p:sp>
        <p:nvSpPr>
          <p:cNvPr id="9" name="TextBox 9"/>
          <p:cNvSpPr txBox="1">
            <a:spLocks noChangeArrowheads="1"/>
          </p:cNvSpPr>
          <p:nvPr/>
        </p:nvSpPr>
        <p:spPr bwMode="auto">
          <a:xfrm>
            <a:off x="2143125" y="941388"/>
            <a:ext cx="13033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Calibri" pitchFamily="34" charset="0"/>
              </a:rPr>
              <a:t>GOTO(</a:t>
            </a:r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8</a:t>
            </a:r>
            <a:r>
              <a:rPr lang="en-IN">
                <a:latin typeface="Bodoni MT" pitchFamily="18" charset="0"/>
              </a:rPr>
              <a:t>, ) )</a:t>
            </a:r>
            <a:endParaRPr lang="en-US">
              <a:latin typeface="Calibri" pitchFamily="34" charset="0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3571875" y="1084263"/>
            <a:ext cx="1285875" cy="3683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 F</a:t>
            </a:r>
            <a:r>
              <a:rPr lang="en-IN">
                <a:latin typeface="Calibri" pitchFamily="34" charset="0"/>
                <a:cs typeface="Calibri" pitchFamily="34" charset="0"/>
              </a:rPr>
              <a:t>→ </a:t>
            </a:r>
            <a:r>
              <a:rPr lang="en-IN">
                <a:latin typeface="Bodoni MT" pitchFamily="18" charset="0"/>
              </a:rPr>
              <a:t>( E )</a:t>
            </a:r>
            <a:r>
              <a:rPr lang="en-IN" b="1">
                <a:latin typeface="Bodoni MT" pitchFamily="18" charset="0"/>
              </a:rPr>
              <a:t>•</a:t>
            </a:r>
            <a:endParaRPr lang="en-IN">
              <a:latin typeface="Bodoni MT" pitchFamily="18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143125" y="1285875"/>
            <a:ext cx="142875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29"/>
          <p:cNvSpPr txBox="1">
            <a:spLocks noChangeArrowheads="1"/>
          </p:cNvSpPr>
          <p:nvPr/>
        </p:nvSpPr>
        <p:spPr bwMode="auto">
          <a:xfrm>
            <a:off x="4429125" y="714375"/>
            <a:ext cx="431800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11</a:t>
            </a:r>
            <a:endParaRPr lang="en-US">
              <a:latin typeface="Calibri" pitchFamily="34" charset="0"/>
            </a:endParaRPr>
          </a:p>
        </p:txBody>
      </p:sp>
      <p:sp>
        <p:nvSpPr>
          <p:cNvPr id="15" name="TextBox 9"/>
          <p:cNvSpPr txBox="1">
            <a:spLocks noChangeArrowheads="1"/>
          </p:cNvSpPr>
          <p:nvPr/>
        </p:nvSpPr>
        <p:spPr bwMode="auto">
          <a:xfrm rot="1659218">
            <a:off x="2071688" y="1808163"/>
            <a:ext cx="13255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Calibri" pitchFamily="34" charset="0"/>
              </a:rPr>
              <a:t>GOTO(</a:t>
            </a:r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8</a:t>
            </a:r>
            <a:r>
              <a:rPr lang="en-IN">
                <a:latin typeface="Bodoni MT" pitchFamily="18" charset="0"/>
              </a:rPr>
              <a:t>, +)</a:t>
            </a:r>
            <a:endParaRPr lang="en-US">
              <a:latin typeface="Calibri" pitchFamily="34" charset="0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3429000" y="1736725"/>
            <a:ext cx="1285875" cy="147796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E + 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T    </a:t>
            </a:r>
          </a:p>
          <a:p>
            <a:pPr algn="just"/>
            <a:r>
              <a:rPr lang="en-IN">
                <a:latin typeface="Bodoni MT" pitchFamily="18" charset="0"/>
              </a:rPr>
              <a:t>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T * F</a:t>
            </a:r>
          </a:p>
          <a:p>
            <a:pPr algn="just"/>
            <a:r>
              <a:rPr lang="en-IN">
                <a:latin typeface="Bodoni MT" pitchFamily="18" charset="0"/>
              </a:rPr>
              <a:t>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 F</a:t>
            </a:r>
            <a:endParaRPr lang="en-IN">
              <a:latin typeface="Calibri" pitchFamily="34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(E)</a:t>
            </a:r>
          </a:p>
          <a:p>
            <a:pPr algn="just"/>
            <a:r>
              <a:rPr lang="en-IN">
                <a:latin typeface="Bodoni MT" pitchFamily="18" charset="0"/>
              </a:rPr>
              <a:t>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 id</a:t>
            </a:r>
            <a:endParaRPr lang="en-US">
              <a:latin typeface="Calibri" pitchFamily="34" charset="0"/>
            </a:endParaRPr>
          </a:p>
        </p:txBody>
      </p:sp>
      <p:sp>
        <p:nvSpPr>
          <p:cNvPr id="18" name="TextBox 29"/>
          <p:cNvSpPr txBox="1">
            <a:spLocks noChangeArrowheads="1"/>
          </p:cNvSpPr>
          <p:nvPr/>
        </p:nvSpPr>
        <p:spPr bwMode="auto">
          <a:xfrm>
            <a:off x="4714875" y="2093913"/>
            <a:ext cx="357188" cy="36988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6</a:t>
            </a:r>
            <a:endParaRPr lang="en-US">
              <a:latin typeface="Calibri" pitchFamily="34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571625" y="1571625"/>
            <a:ext cx="1857375" cy="10001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Callout 22"/>
          <p:cNvSpPr/>
          <p:nvPr/>
        </p:nvSpPr>
        <p:spPr>
          <a:xfrm>
            <a:off x="5286375" y="357188"/>
            <a:ext cx="2143125" cy="642937"/>
          </a:xfrm>
          <a:prstGeom prst="wedgeEllipseCallout">
            <a:avLst>
              <a:gd name="adj1" fmla="val -69655"/>
              <a:gd name="adj2" fmla="val 9434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IN" dirty="0">
              <a:latin typeface="Bodoni MT" pitchFamily="18" charset="0"/>
            </a:endParaRPr>
          </a:p>
          <a:p>
            <a:pPr algn="ctr">
              <a:defRPr/>
            </a:pPr>
            <a:r>
              <a:rPr lang="en-IN" b="1" dirty="0">
                <a:latin typeface="Bodoni MT" pitchFamily="18" charset="0"/>
              </a:rPr>
              <a:t>Rule 5</a:t>
            </a:r>
            <a:r>
              <a:rPr lang="en-IN" dirty="0">
                <a:latin typeface="Bodoni MT" pitchFamily="18" charset="0"/>
              </a:rPr>
              <a:t> Ready for reduction </a:t>
            </a:r>
          </a:p>
          <a:p>
            <a:pPr algn="ctr">
              <a:defRPr/>
            </a:pPr>
            <a:endParaRPr lang="en-US" dirty="0"/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214313" y="3643313"/>
            <a:ext cx="30718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 b="1"/>
              <a:t>Transition from item set </a:t>
            </a:r>
            <a:r>
              <a:rPr lang="en-IN" b="1">
                <a:latin typeface="Bodoni MT" pitchFamily="18" charset="0"/>
              </a:rPr>
              <a:t>I</a:t>
            </a:r>
            <a:r>
              <a:rPr lang="en-IN" b="1" baseline="-25000">
                <a:latin typeface="Bodoni MT" pitchFamily="18" charset="0"/>
              </a:rPr>
              <a:t>9</a:t>
            </a:r>
            <a:r>
              <a:rPr lang="en-IN" b="1"/>
              <a:t>  </a:t>
            </a:r>
            <a:endParaRPr lang="en-US" b="1"/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571500" y="4357688"/>
            <a:ext cx="1643063" cy="64611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9 </a:t>
            </a:r>
            <a:r>
              <a:rPr lang="en-IN">
                <a:latin typeface="Bodoni MT" pitchFamily="18" charset="0"/>
              </a:rPr>
              <a:t>: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E + T </a:t>
            </a:r>
            <a:r>
              <a:rPr lang="en-IN" b="1">
                <a:latin typeface="Bodoni MT" pitchFamily="18" charset="0"/>
              </a:rPr>
              <a:t>•</a:t>
            </a:r>
            <a:endParaRPr lang="en-IN">
              <a:latin typeface="Bodoni MT" pitchFamily="18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    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T 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* F</a:t>
            </a:r>
          </a:p>
        </p:txBody>
      </p:sp>
      <p:sp>
        <p:nvSpPr>
          <p:cNvPr id="26" name="TextBox 9"/>
          <p:cNvSpPr txBox="1">
            <a:spLocks noChangeArrowheads="1"/>
          </p:cNvSpPr>
          <p:nvPr/>
        </p:nvSpPr>
        <p:spPr bwMode="auto">
          <a:xfrm>
            <a:off x="2286000" y="4416425"/>
            <a:ext cx="13414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Calibri" pitchFamily="34" charset="0"/>
              </a:rPr>
              <a:t>GOTO(</a:t>
            </a:r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9</a:t>
            </a:r>
            <a:r>
              <a:rPr lang="en-IN">
                <a:latin typeface="Bodoni MT" pitchFamily="18" charset="0"/>
              </a:rPr>
              <a:t>, * )</a:t>
            </a:r>
            <a:endParaRPr lang="en-US">
              <a:latin typeface="Calibri" pitchFamily="34" charset="0"/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3643313" y="4559300"/>
            <a:ext cx="1285875" cy="92392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T *</a:t>
            </a:r>
            <a:r>
              <a:rPr lang="en-IN" b="1">
                <a:latin typeface="Bodoni MT" pitchFamily="18" charset="0"/>
              </a:rPr>
              <a:t> •</a:t>
            </a:r>
            <a:r>
              <a:rPr lang="en-IN">
                <a:latin typeface="Bodoni MT" pitchFamily="18" charset="0"/>
              </a:rPr>
              <a:t> F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(E)</a:t>
            </a:r>
          </a:p>
          <a:p>
            <a:pPr algn="just"/>
            <a:r>
              <a:rPr lang="en-IN">
                <a:latin typeface="Bodoni MT" pitchFamily="18" charset="0"/>
              </a:rPr>
              <a:t>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 id</a:t>
            </a:r>
            <a:endParaRPr lang="en-IN">
              <a:latin typeface="Bodoni MT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2214563" y="4762500"/>
            <a:ext cx="142875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9"/>
          <p:cNvSpPr txBox="1">
            <a:spLocks noChangeArrowheads="1"/>
          </p:cNvSpPr>
          <p:nvPr/>
        </p:nvSpPr>
        <p:spPr bwMode="auto">
          <a:xfrm>
            <a:off x="4929188" y="4786313"/>
            <a:ext cx="357187" cy="36988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7</a:t>
            </a:r>
            <a:endParaRPr lang="en-US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 animBg="1"/>
      <p:bldP spid="12" grpId="0" animBg="1"/>
      <p:bldP spid="15" grpId="0"/>
      <p:bldP spid="16" grpId="0" animBg="1"/>
      <p:bldP spid="18" grpId="0" animBg="1"/>
      <p:bldP spid="23" grpId="0" animBg="1"/>
      <p:bldP spid="24" grpId="0"/>
      <p:bldP spid="25" grpId="0" animBg="1"/>
      <p:bldP spid="26" grpId="0"/>
      <p:bldP spid="27" grpId="0" animBg="1"/>
      <p:bldP spid="29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0"/>
            <a:ext cx="8229600" cy="42862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IN" dirty="0" smtClean="0"/>
              <a:t>DFA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F13860B-870E-43D1-BBB7-50CAA68CB358}" type="datetime4">
              <a:rPr lang="en-US"/>
              <a:pPr>
                <a:defRPr/>
              </a:pPr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SCS1303-Compiler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DB5609-EC50-4047-9CE4-DEE26BAC1E22}" type="slidenum">
              <a:rPr lang="en-US"/>
              <a:pPr>
                <a:defRPr/>
              </a:pPr>
              <a:t>154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928688"/>
            <a:ext cx="1285875" cy="207168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dirty="0">
                <a:latin typeface="Bodoni MT" pitchFamily="18" charset="0"/>
              </a:rPr>
              <a:t>E'</a:t>
            </a:r>
            <a:r>
              <a:rPr lang="en-IN" dirty="0">
                <a:cs typeface="Calibri"/>
              </a:rPr>
              <a:t>→</a:t>
            </a:r>
            <a:r>
              <a:rPr lang="en-IN" b="1" dirty="0">
                <a:latin typeface="Bodoni MT" pitchFamily="18" charset="0"/>
              </a:rPr>
              <a:t>•</a:t>
            </a:r>
            <a:r>
              <a:rPr lang="en-IN" dirty="0">
                <a:latin typeface="Bodoni MT" pitchFamily="18" charset="0"/>
              </a:rPr>
              <a:t>E	   E</a:t>
            </a:r>
            <a:r>
              <a:rPr lang="en-IN" dirty="0">
                <a:cs typeface="Calibri"/>
              </a:rPr>
              <a:t>→</a:t>
            </a:r>
            <a:r>
              <a:rPr lang="en-IN" b="1" dirty="0">
                <a:latin typeface="Bodoni MT" pitchFamily="18" charset="0"/>
              </a:rPr>
              <a:t>•</a:t>
            </a:r>
            <a:r>
              <a:rPr lang="en-IN" dirty="0">
                <a:latin typeface="Bodoni MT" pitchFamily="18" charset="0"/>
              </a:rPr>
              <a:t>E + T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dirty="0">
                <a:latin typeface="Bodoni MT" pitchFamily="18" charset="0"/>
              </a:rPr>
              <a:t>E</a:t>
            </a:r>
            <a:r>
              <a:rPr lang="en-IN" dirty="0">
                <a:cs typeface="Calibri"/>
              </a:rPr>
              <a:t>→</a:t>
            </a:r>
            <a:r>
              <a:rPr lang="en-IN" b="1" dirty="0">
                <a:latin typeface="Bodoni MT" pitchFamily="18" charset="0"/>
              </a:rPr>
              <a:t>• </a:t>
            </a:r>
            <a:r>
              <a:rPr lang="en-IN" dirty="0">
                <a:latin typeface="Bodoni MT" pitchFamily="18" charset="0"/>
              </a:rPr>
              <a:t>T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dirty="0">
                <a:latin typeface="Bodoni MT" pitchFamily="18" charset="0"/>
              </a:rPr>
              <a:t>T</a:t>
            </a:r>
            <a:r>
              <a:rPr lang="en-IN" dirty="0">
                <a:cs typeface="Calibri"/>
              </a:rPr>
              <a:t>→</a:t>
            </a:r>
            <a:r>
              <a:rPr lang="en-IN" b="1" dirty="0">
                <a:latin typeface="Bodoni MT" pitchFamily="18" charset="0"/>
              </a:rPr>
              <a:t>•</a:t>
            </a:r>
            <a:r>
              <a:rPr lang="en-IN" dirty="0">
                <a:latin typeface="Bodoni MT" pitchFamily="18" charset="0"/>
              </a:rPr>
              <a:t>T * F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dirty="0">
                <a:latin typeface="Bodoni MT" pitchFamily="18" charset="0"/>
              </a:rPr>
              <a:t>T</a:t>
            </a:r>
            <a:r>
              <a:rPr lang="en-IN" dirty="0">
                <a:cs typeface="Calibri"/>
              </a:rPr>
              <a:t>→</a:t>
            </a:r>
            <a:r>
              <a:rPr lang="en-IN" b="1" dirty="0">
                <a:latin typeface="Bodoni MT" pitchFamily="18" charset="0"/>
              </a:rPr>
              <a:t>•</a:t>
            </a:r>
            <a:r>
              <a:rPr lang="en-IN" dirty="0">
                <a:latin typeface="Bodoni MT" pitchFamily="18" charset="0"/>
              </a:rPr>
              <a:t> F	   F</a:t>
            </a:r>
            <a:r>
              <a:rPr lang="en-IN" dirty="0">
                <a:cs typeface="Calibri"/>
              </a:rPr>
              <a:t>→</a:t>
            </a:r>
            <a:r>
              <a:rPr lang="en-IN" b="1" dirty="0">
                <a:latin typeface="Bodoni MT" pitchFamily="18" charset="0"/>
              </a:rPr>
              <a:t>•</a:t>
            </a:r>
            <a:r>
              <a:rPr lang="en-IN" dirty="0">
                <a:latin typeface="Bodoni MT" pitchFamily="18" charset="0"/>
              </a:rPr>
              <a:t>(E)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dirty="0">
                <a:latin typeface="Bodoni MT" pitchFamily="18" charset="0"/>
              </a:rPr>
              <a:t>F</a:t>
            </a:r>
            <a:r>
              <a:rPr lang="en-IN" dirty="0">
                <a:cs typeface="Calibri"/>
              </a:rPr>
              <a:t>→</a:t>
            </a:r>
            <a:r>
              <a:rPr lang="en-IN" b="1" dirty="0">
                <a:latin typeface="Bodoni MT" pitchFamily="18" charset="0"/>
              </a:rPr>
              <a:t>• id</a:t>
            </a:r>
            <a:endParaRPr lang="en-US" dirty="0"/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285750" y="571500"/>
            <a:ext cx="3571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0</a:t>
            </a:r>
            <a:endParaRPr lang="en-US">
              <a:latin typeface="Calibri" pitchFamily="34" charset="0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2071688" y="500063"/>
            <a:ext cx="1604962" cy="64611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1</a:t>
            </a:r>
            <a:r>
              <a:rPr lang="en-IN">
                <a:latin typeface="Bodoni MT" pitchFamily="18" charset="0"/>
              </a:rPr>
              <a:t> : E'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E</a:t>
            </a:r>
            <a:r>
              <a:rPr lang="en-IN" b="1">
                <a:latin typeface="Bodoni MT" pitchFamily="18" charset="0"/>
              </a:rPr>
              <a:t> •</a:t>
            </a:r>
            <a:endParaRPr lang="en-IN">
              <a:latin typeface="Bodoni MT" pitchFamily="18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    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E 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+ T</a:t>
            </a:r>
            <a:endParaRPr lang="en-US">
              <a:latin typeface="Calibri" pitchFamily="34" charset="0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2071688" y="1428750"/>
            <a:ext cx="1539875" cy="6461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2</a:t>
            </a:r>
            <a:r>
              <a:rPr lang="en-IN">
                <a:latin typeface="Bodoni MT" pitchFamily="18" charset="0"/>
              </a:rPr>
              <a:t> :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T</a:t>
            </a:r>
            <a:r>
              <a:rPr lang="en-IN" b="1">
                <a:latin typeface="Bodoni MT" pitchFamily="18" charset="0"/>
              </a:rPr>
              <a:t> • </a:t>
            </a:r>
            <a:endParaRPr lang="en-IN">
              <a:latin typeface="Bodoni MT" pitchFamily="18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    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T 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* F</a:t>
            </a:r>
            <a:endParaRPr lang="en-US">
              <a:latin typeface="Calibri" pitchFamily="34" charset="0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2143125" y="2344738"/>
            <a:ext cx="1287463" cy="36988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3</a:t>
            </a:r>
            <a:r>
              <a:rPr lang="en-IN">
                <a:latin typeface="Bodoni MT" pitchFamily="18" charset="0"/>
              </a:rPr>
              <a:t> : 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F</a:t>
            </a:r>
            <a:r>
              <a:rPr lang="en-IN" b="1">
                <a:latin typeface="Bodoni MT" pitchFamily="18" charset="0"/>
              </a:rPr>
              <a:t> •</a:t>
            </a:r>
            <a:r>
              <a:rPr lang="en-IN">
                <a:latin typeface="Bodoni MT" pitchFamily="18" charset="0"/>
              </a:rPr>
              <a:t> 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2071688" y="2928938"/>
            <a:ext cx="1635125" cy="230822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4</a:t>
            </a:r>
            <a:r>
              <a:rPr lang="en-IN">
                <a:latin typeface="Bodoni MT" pitchFamily="18" charset="0"/>
              </a:rPr>
              <a:t> :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(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E)       </a:t>
            </a:r>
          </a:p>
          <a:p>
            <a:pPr algn="just"/>
            <a:r>
              <a:rPr lang="en-IN">
                <a:latin typeface="Bodoni MT" pitchFamily="18" charset="0"/>
              </a:rPr>
              <a:t>     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E + T</a:t>
            </a:r>
          </a:p>
          <a:p>
            <a:pPr algn="just"/>
            <a:r>
              <a:rPr lang="en-IN">
                <a:latin typeface="Bodoni MT" pitchFamily="18" charset="0"/>
              </a:rPr>
              <a:t>     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T</a:t>
            </a:r>
          </a:p>
          <a:p>
            <a:pPr algn="just"/>
            <a:r>
              <a:rPr lang="en-IN">
                <a:latin typeface="Bodoni MT" pitchFamily="18" charset="0"/>
              </a:rPr>
              <a:t>     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T * F</a:t>
            </a:r>
          </a:p>
          <a:p>
            <a:pPr algn="just"/>
            <a:r>
              <a:rPr lang="en-IN">
                <a:latin typeface="Bodoni MT" pitchFamily="18" charset="0"/>
              </a:rPr>
              <a:t>     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 F</a:t>
            </a:r>
            <a:endParaRPr lang="en-IN">
              <a:latin typeface="Calibri" pitchFamily="34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    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(E)</a:t>
            </a:r>
          </a:p>
          <a:p>
            <a:pPr algn="just"/>
            <a:r>
              <a:rPr lang="en-IN">
                <a:latin typeface="Bodoni MT" pitchFamily="18" charset="0"/>
              </a:rPr>
              <a:t>     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 id</a:t>
            </a:r>
            <a:endParaRPr lang="en-IN">
              <a:latin typeface="Bodoni MT" pitchFamily="18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1000125" y="6059488"/>
            <a:ext cx="1287463" cy="36988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5</a:t>
            </a:r>
            <a:r>
              <a:rPr lang="en-IN">
                <a:latin typeface="Bodoni MT" pitchFamily="18" charset="0"/>
              </a:rPr>
              <a:t> :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id •</a:t>
            </a:r>
            <a:r>
              <a:rPr lang="en-IN">
                <a:latin typeface="Bodoni MT" pitchFamily="18" charset="0"/>
              </a:rPr>
              <a:t> </a:t>
            </a:r>
          </a:p>
        </p:txBody>
      </p:sp>
      <p:cxnSp>
        <p:nvCxnSpPr>
          <p:cNvPr id="20" name="Straight Arrow Connector 19"/>
          <p:cNvCxnSpPr>
            <a:endCxn id="15" idx="1"/>
          </p:cNvCxnSpPr>
          <p:nvPr/>
        </p:nvCxnSpPr>
        <p:spPr>
          <a:xfrm flipV="1">
            <a:off x="1285875" y="823913"/>
            <a:ext cx="785813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1500188" y="773113"/>
            <a:ext cx="3460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E</a:t>
            </a:r>
            <a:endParaRPr lang="en-US">
              <a:latin typeface="Calibri" pitchFamily="34" charset="0"/>
            </a:endParaRPr>
          </a:p>
        </p:txBody>
      </p:sp>
      <p:cxnSp>
        <p:nvCxnSpPr>
          <p:cNvPr id="27" name="Straight Arrow Connector 26"/>
          <p:cNvCxnSpPr>
            <a:endCxn id="16" idx="1"/>
          </p:cNvCxnSpPr>
          <p:nvPr/>
        </p:nvCxnSpPr>
        <p:spPr>
          <a:xfrm>
            <a:off x="1285875" y="1714500"/>
            <a:ext cx="785813" cy="3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285875" y="2286000"/>
            <a:ext cx="857250" cy="255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16200000" flipH="1">
            <a:off x="1107281" y="2750344"/>
            <a:ext cx="1071563" cy="7143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19" idx="0"/>
          </p:cNvCxnSpPr>
          <p:nvPr/>
        </p:nvCxnSpPr>
        <p:spPr>
          <a:xfrm rot="16200000" flipH="1">
            <a:off x="-314325" y="4102101"/>
            <a:ext cx="2987675" cy="927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1571625" y="1416050"/>
            <a:ext cx="3460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T</a:t>
            </a:r>
            <a:endParaRPr lang="en-US">
              <a:latin typeface="Calibri" pitchFamily="34" charset="0"/>
            </a:endParaRP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1571625" y="2071688"/>
            <a:ext cx="3460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F</a:t>
            </a:r>
            <a:endParaRPr lang="en-US">
              <a:latin typeface="Calibri" pitchFamily="34" charset="0"/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1571625" y="2773363"/>
            <a:ext cx="2603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(</a:t>
            </a:r>
            <a:endParaRPr lang="en-US">
              <a:latin typeface="Calibri" pitchFamily="34" charset="0"/>
            </a:endParaRP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1071563" y="4000500"/>
            <a:ext cx="3683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>
                <a:latin typeface="Bodoni MT" pitchFamily="18" charset="0"/>
              </a:rPr>
              <a:t>id</a:t>
            </a:r>
            <a:endParaRPr lang="en-US">
              <a:latin typeface="Calibri" pitchFamily="34" charset="0"/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4572000" y="428625"/>
            <a:ext cx="1571625" cy="147796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6 </a:t>
            </a:r>
            <a:r>
              <a:rPr lang="en-IN">
                <a:latin typeface="Bodoni MT" pitchFamily="18" charset="0"/>
              </a:rPr>
              <a:t>:</a:t>
            </a:r>
            <a:r>
              <a:rPr lang="en-IN" baseline="-25000">
                <a:latin typeface="Bodoni MT" pitchFamily="18" charset="0"/>
              </a:rPr>
              <a:t> </a:t>
            </a:r>
            <a:r>
              <a:rPr lang="en-IN">
                <a:latin typeface="Bodoni MT" pitchFamily="18" charset="0"/>
              </a:rPr>
              <a:t>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E + 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T    </a:t>
            </a:r>
          </a:p>
          <a:p>
            <a:pPr algn="just"/>
            <a:r>
              <a:rPr lang="en-IN">
                <a:latin typeface="Bodoni MT" pitchFamily="18" charset="0"/>
              </a:rPr>
              <a:t>     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T * F</a:t>
            </a:r>
          </a:p>
          <a:p>
            <a:pPr algn="just"/>
            <a:r>
              <a:rPr lang="en-IN">
                <a:latin typeface="Bodoni MT" pitchFamily="18" charset="0"/>
              </a:rPr>
              <a:t>     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 F</a:t>
            </a:r>
            <a:endParaRPr lang="en-IN">
              <a:latin typeface="Calibri" pitchFamily="34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    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(E)</a:t>
            </a:r>
          </a:p>
          <a:p>
            <a:pPr algn="just"/>
            <a:r>
              <a:rPr lang="en-IN">
                <a:latin typeface="Bodoni MT" pitchFamily="18" charset="0"/>
              </a:rPr>
              <a:t>     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 id</a:t>
            </a:r>
            <a:endParaRPr lang="en-US">
              <a:latin typeface="Calibri" pitchFamily="34" charset="0"/>
            </a:endParaRPr>
          </a:p>
        </p:txBody>
      </p:sp>
      <p:cxnSp>
        <p:nvCxnSpPr>
          <p:cNvPr id="26" name="Straight Arrow Connector 25"/>
          <p:cNvCxnSpPr>
            <a:stCxn id="15" idx="3"/>
          </p:cNvCxnSpPr>
          <p:nvPr/>
        </p:nvCxnSpPr>
        <p:spPr>
          <a:xfrm>
            <a:off x="3676650" y="823913"/>
            <a:ext cx="895350" cy="333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3929063" y="571500"/>
            <a:ext cx="3381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+</a:t>
            </a:r>
            <a:endParaRPr lang="en-US">
              <a:latin typeface="Calibri" pitchFamily="34" charset="0"/>
            </a:endParaRP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5072063" y="2290763"/>
            <a:ext cx="1604962" cy="92392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7 </a:t>
            </a:r>
            <a:r>
              <a:rPr lang="en-IN">
                <a:latin typeface="Bodoni MT" pitchFamily="18" charset="0"/>
              </a:rPr>
              <a:t>:</a:t>
            </a:r>
            <a:r>
              <a:rPr lang="en-IN" baseline="-25000">
                <a:latin typeface="Bodoni MT" pitchFamily="18" charset="0"/>
              </a:rPr>
              <a:t> </a:t>
            </a:r>
            <a:r>
              <a:rPr lang="en-IN">
                <a:latin typeface="Bodoni MT" pitchFamily="18" charset="0"/>
              </a:rPr>
              <a:t>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T * 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F</a:t>
            </a:r>
          </a:p>
          <a:p>
            <a:pPr algn="just"/>
            <a:r>
              <a:rPr lang="en-IN">
                <a:latin typeface="Bodoni MT" pitchFamily="18" charset="0"/>
              </a:rPr>
              <a:t>     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(E)</a:t>
            </a:r>
          </a:p>
          <a:p>
            <a:pPr algn="just"/>
            <a:r>
              <a:rPr lang="en-IN">
                <a:latin typeface="Bodoni MT" pitchFamily="18" charset="0"/>
              </a:rPr>
              <a:t>     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 id</a:t>
            </a:r>
            <a:endParaRPr lang="en-US">
              <a:latin typeface="Calibri" pitchFamily="34" charset="0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3611563" y="1500188"/>
            <a:ext cx="1460500" cy="1143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4071938" y="1703388"/>
            <a:ext cx="30003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*</a:t>
            </a: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4572000" y="4497388"/>
            <a:ext cx="1604963" cy="64611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8 </a:t>
            </a:r>
            <a:r>
              <a:rPr lang="en-IN">
                <a:latin typeface="Bodoni MT" pitchFamily="18" charset="0"/>
              </a:rPr>
              <a:t>: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(E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)       </a:t>
            </a:r>
          </a:p>
          <a:p>
            <a:pPr algn="just"/>
            <a:r>
              <a:rPr lang="en-IN">
                <a:latin typeface="Bodoni MT" pitchFamily="18" charset="0"/>
              </a:rPr>
              <a:t>     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E 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+ T</a:t>
            </a:r>
            <a:endParaRPr lang="en-US">
              <a:latin typeface="Calibri" pitchFamily="34" charset="0"/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3714750" y="4784725"/>
            <a:ext cx="85725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3857625" y="4487863"/>
            <a:ext cx="3460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E</a:t>
            </a:r>
            <a:endParaRPr lang="en-US">
              <a:latin typeface="Calibri" pitchFamily="34" charset="0"/>
            </a:endParaRPr>
          </a:p>
        </p:txBody>
      </p:sp>
      <p:cxnSp>
        <p:nvCxnSpPr>
          <p:cNvPr id="98" name="Curved Connector 97"/>
          <p:cNvCxnSpPr/>
          <p:nvPr/>
        </p:nvCxnSpPr>
        <p:spPr>
          <a:xfrm flipH="1" flipV="1">
            <a:off x="3611563" y="2027238"/>
            <a:ext cx="95250" cy="2330450"/>
          </a:xfrm>
          <a:prstGeom prst="curvedConnector3">
            <a:avLst>
              <a:gd name="adj1" fmla="val -104041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4357688" y="3357563"/>
            <a:ext cx="3460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T</a:t>
            </a:r>
            <a:endParaRPr lang="en-US">
              <a:latin typeface="Calibri" pitchFamily="34" charset="0"/>
            </a:endParaRPr>
          </a:p>
        </p:txBody>
      </p:sp>
      <p:cxnSp>
        <p:nvCxnSpPr>
          <p:cNvPr id="39" name="Curved Connector 38"/>
          <p:cNvCxnSpPr>
            <a:stCxn id="18" idx="3"/>
          </p:cNvCxnSpPr>
          <p:nvPr/>
        </p:nvCxnSpPr>
        <p:spPr>
          <a:xfrm flipH="1" flipV="1">
            <a:off x="3430588" y="2543175"/>
            <a:ext cx="276225" cy="1539875"/>
          </a:xfrm>
          <a:prstGeom prst="curvedConnector3">
            <a:avLst>
              <a:gd name="adj1" fmla="val -8275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3881438" y="2928938"/>
            <a:ext cx="3333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 dirty="0">
                <a:latin typeface="Bodoni MT" pitchFamily="18" charset="0"/>
              </a:rPr>
              <a:t>F</a:t>
            </a:r>
            <a:endParaRPr lang="en-US" dirty="0">
              <a:latin typeface="Calibri" pitchFamily="34" charset="0"/>
            </a:endParaRPr>
          </a:p>
        </p:txBody>
      </p:sp>
      <p:cxnSp>
        <p:nvCxnSpPr>
          <p:cNvPr id="47" name="Shape 46"/>
          <p:cNvCxnSpPr>
            <a:stCxn id="18" idx="2"/>
          </p:cNvCxnSpPr>
          <p:nvPr/>
        </p:nvCxnSpPr>
        <p:spPr>
          <a:xfrm rot="5400000" flipH="1" flipV="1">
            <a:off x="3183731" y="4706144"/>
            <a:ext cx="236538" cy="825500"/>
          </a:xfrm>
          <a:prstGeom prst="curvedConnector4">
            <a:avLst>
              <a:gd name="adj1" fmla="val -309943"/>
              <a:gd name="adj2" fmla="val 13580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3643313" y="5286375"/>
            <a:ext cx="2825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 b="1" dirty="0">
                <a:latin typeface="Bodoni MT" pitchFamily="18" charset="0"/>
              </a:rPr>
              <a:t>(</a:t>
            </a:r>
            <a:endParaRPr lang="en-US" b="1" dirty="0">
              <a:latin typeface="Calibri" pitchFamily="34" charset="0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 rot="5400000">
            <a:off x="1964532" y="5464969"/>
            <a:ext cx="857250" cy="3571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>
            <a:spLocks noChangeArrowheads="1"/>
          </p:cNvSpPr>
          <p:nvPr/>
        </p:nvSpPr>
        <p:spPr bwMode="auto">
          <a:xfrm>
            <a:off x="2000250" y="5559425"/>
            <a:ext cx="5000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 dirty="0">
                <a:latin typeface="Bodoni MT" pitchFamily="18" charset="0"/>
              </a:rPr>
              <a:t>id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42" name="TextBox 9"/>
          <p:cNvSpPr txBox="1">
            <a:spLocks noChangeArrowheads="1"/>
          </p:cNvSpPr>
          <p:nvPr/>
        </p:nvSpPr>
        <p:spPr bwMode="auto">
          <a:xfrm>
            <a:off x="6557963" y="4773613"/>
            <a:ext cx="3714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 ) </a:t>
            </a:r>
            <a:endParaRPr lang="en-US">
              <a:latin typeface="Calibri" pitchFamily="34" charset="0"/>
            </a:endParaRP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7143750" y="4916488"/>
            <a:ext cx="1500188" cy="36988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 I</a:t>
            </a:r>
            <a:r>
              <a:rPr lang="en-IN" baseline="-25000">
                <a:latin typeface="Bodoni MT" pitchFamily="18" charset="0"/>
              </a:rPr>
              <a:t>11 </a:t>
            </a:r>
            <a:r>
              <a:rPr lang="en-IN">
                <a:latin typeface="Bodoni MT" pitchFamily="18" charset="0"/>
              </a:rPr>
              <a:t>: F</a:t>
            </a:r>
            <a:r>
              <a:rPr lang="en-IN">
                <a:latin typeface="Calibri" pitchFamily="34" charset="0"/>
                <a:cs typeface="Calibri" pitchFamily="34" charset="0"/>
              </a:rPr>
              <a:t>→ </a:t>
            </a:r>
            <a:r>
              <a:rPr lang="en-IN">
                <a:latin typeface="Bodoni MT" pitchFamily="18" charset="0"/>
              </a:rPr>
              <a:t>(E )</a:t>
            </a:r>
            <a:r>
              <a:rPr lang="en-IN" b="1">
                <a:latin typeface="Bodoni MT" pitchFamily="18" charset="0"/>
              </a:rPr>
              <a:t>•</a:t>
            </a:r>
            <a:endParaRPr lang="en-IN">
              <a:latin typeface="Bodoni MT" pitchFamily="18" charset="0"/>
            </a:endParaRPr>
          </a:p>
        </p:txBody>
      </p:sp>
      <p:cxnSp>
        <p:nvCxnSpPr>
          <p:cNvPr id="45" name="Straight Arrow Connector 44"/>
          <p:cNvCxnSpPr>
            <a:endCxn id="43" idx="1"/>
          </p:cNvCxnSpPr>
          <p:nvPr/>
        </p:nvCxnSpPr>
        <p:spPr>
          <a:xfrm>
            <a:off x="6143625" y="5072063"/>
            <a:ext cx="1000125" cy="301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>
            <a:spLocks noChangeArrowheads="1"/>
          </p:cNvSpPr>
          <p:nvPr/>
        </p:nvSpPr>
        <p:spPr bwMode="auto">
          <a:xfrm>
            <a:off x="6715125" y="3416300"/>
            <a:ext cx="3381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+</a:t>
            </a:r>
            <a:endParaRPr lang="en-US">
              <a:latin typeface="Calibri" pitchFamily="34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6143625" y="996950"/>
            <a:ext cx="68103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6391275" y="711200"/>
            <a:ext cx="3381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>
                <a:latin typeface="Bodoni MT" pitchFamily="18" charset="0"/>
              </a:rPr>
              <a:t>T</a:t>
            </a:r>
            <a:endParaRPr lang="en-US">
              <a:latin typeface="Calibri" pitchFamily="34" charset="0"/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6786563" y="639763"/>
            <a:ext cx="1500187" cy="64611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9 </a:t>
            </a:r>
            <a:r>
              <a:rPr lang="en-IN">
                <a:latin typeface="Bodoni MT" pitchFamily="18" charset="0"/>
              </a:rPr>
              <a:t>: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E+T </a:t>
            </a:r>
            <a:r>
              <a:rPr lang="en-IN" b="1">
                <a:latin typeface="Bodoni MT" pitchFamily="18" charset="0"/>
              </a:rPr>
              <a:t>•</a:t>
            </a:r>
            <a:endParaRPr lang="en-IN">
              <a:latin typeface="Bodoni MT" pitchFamily="18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T 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* F</a:t>
            </a:r>
          </a:p>
        </p:txBody>
      </p:sp>
      <p:cxnSp>
        <p:nvCxnSpPr>
          <p:cNvPr id="77" name="Curved Connector 76"/>
          <p:cNvCxnSpPr>
            <a:stCxn id="46" idx="3"/>
            <a:endCxn id="24" idx="3"/>
          </p:cNvCxnSpPr>
          <p:nvPr/>
        </p:nvCxnSpPr>
        <p:spPr>
          <a:xfrm flipH="1" flipV="1">
            <a:off x="6143625" y="1168400"/>
            <a:ext cx="33338" cy="3652838"/>
          </a:xfrm>
          <a:prstGeom prst="curvedConnector3">
            <a:avLst>
              <a:gd name="adj1" fmla="val -269196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rot="5400000">
            <a:off x="6376194" y="1375569"/>
            <a:ext cx="1000125" cy="8207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>
            <a:spLocks noChangeArrowheads="1"/>
          </p:cNvSpPr>
          <p:nvPr/>
        </p:nvSpPr>
        <p:spPr bwMode="auto">
          <a:xfrm>
            <a:off x="7072313" y="1416050"/>
            <a:ext cx="2984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>
                <a:latin typeface="Bodoni MT" pitchFamily="18" charset="0"/>
              </a:rPr>
              <a:t>*</a:t>
            </a:r>
            <a:endParaRPr lang="en-US">
              <a:latin typeface="Calibri" pitchFamily="34" charset="0"/>
            </a:endParaRPr>
          </a:p>
        </p:txBody>
      </p:sp>
      <p:cxnSp>
        <p:nvCxnSpPr>
          <p:cNvPr id="91" name="Straight Arrow Connector 90"/>
          <p:cNvCxnSpPr>
            <a:stCxn id="30" idx="3"/>
          </p:cNvCxnSpPr>
          <p:nvPr/>
        </p:nvCxnSpPr>
        <p:spPr>
          <a:xfrm>
            <a:off x="6677025" y="2752725"/>
            <a:ext cx="895350" cy="333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>
            <a:spLocks noChangeArrowheads="1"/>
          </p:cNvSpPr>
          <p:nvPr/>
        </p:nvSpPr>
        <p:spPr bwMode="auto">
          <a:xfrm>
            <a:off x="7215188" y="2428875"/>
            <a:ext cx="3381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>
                <a:latin typeface="Bodoni MT" pitchFamily="18" charset="0"/>
              </a:rPr>
              <a:t>F</a:t>
            </a:r>
            <a:endParaRPr lang="en-US">
              <a:latin typeface="Calibri" pitchFamily="34" charset="0"/>
            </a:endParaRPr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7572375" y="2559050"/>
            <a:ext cx="1500188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10 </a:t>
            </a:r>
            <a:r>
              <a:rPr lang="en-IN">
                <a:latin typeface="Bodoni MT" pitchFamily="18" charset="0"/>
              </a:rPr>
              <a:t>:T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T* F</a:t>
            </a:r>
            <a:r>
              <a:rPr lang="en-IN" b="1">
                <a:latin typeface="Bodoni MT" pitchFamily="18" charset="0"/>
              </a:rPr>
              <a:t> •</a:t>
            </a:r>
            <a:endParaRPr lang="en-IN">
              <a:latin typeface="Bodoni MT" pitchFamily="18" charset="0"/>
            </a:endParaRPr>
          </a:p>
        </p:txBody>
      </p:sp>
      <p:cxnSp>
        <p:nvCxnSpPr>
          <p:cNvPr id="108" name="Straight Arrow Connector 107"/>
          <p:cNvCxnSpPr/>
          <p:nvPr/>
        </p:nvCxnSpPr>
        <p:spPr>
          <a:xfrm rot="10800000" flipV="1">
            <a:off x="3429000" y="1928813"/>
            <a:ext cx="1500188" cy="5000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rot="10800000" flipV="1">
            <a:off x="3429000" y="1928813"/>
            <a:ext cx="1785938" cy="10001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5400000">
            <a:off x="1643063" y="2643188"/>
            <a:ext cx="4357687" cy="292893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rot="10800000" flipV="1">
            <a:off x="3714750" y="3214686"/>
            <a:ext cx="2071696" cy="1357322"/>
          </a:xfrm>
          <a:prstGeom prst="straightConnector1">
            <a:avLst/>
          </a:prstGeom>
          <a:ln w="28575">
            <a:solidFill>
              <a:srgbClr val="00B05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rot="10800000" flipV="1">
            <a:off x="2286000" y="3214688"/>
            <a:ext cx="3857625" cy="314325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>
            <a:spLocks noChangeArrowheads="1"/>
          </p:cNvSpPr>
          <p:nvPr/>
        </p:nvSpPr>
        <p:spPr bwMode="auto">
          <a:xfrm>
            <a:off x="3571868" y="2058981"/>
            <a:ext cx="3333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 dirty="0">
                <a:latin typeface="Bodoni MT" pitchFamily="18" charset="0"/>
              </a:rPr>
              <a:t>F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3857620" y="2285992"/>
            <a:ext cx="2825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 b="1" dirty="0">
                <a:latin typeface="Bodoni MT" pitchFamily="18" charset="0"/>
              </a:rPr>
              <a:t>(</a:t>
            </a:r>
            <a:endParaRPr lang="en-US" b="1" dirty="0">
              <a:latin typeface="Calibri" pitchFamily="34" charset="0"/>
            </a:endParaRP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4500562" y="2416170"/>
            <a:ext cx="5000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 dirty="0">
                <a:latin typeface="Bodoni MT" pitchFamily="18" charset="0"/>
              </a:rPr>
              <a:t>id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66" name="TextBox 65"/>
          <p:cNvSpPr txBox="1">
            <a:spLocks noChangeArrowheads="1"/>
          </p:cNvSpPr>
          <p:nvPr/>
        </p:nvSpPr>
        <p:spPr bwMode="auto">
          <a:xfrm>
            <a:off x="5075243" y="3214686"/>
            <a:ext cx="2825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 b="1" dirty="0">
                <a:latin typeface="Bodoni MT" pitchFamily="18" charset="0"/>
              </a:rPr>
              <a:t>(</a:t>
            </a:r>
            <a:endParaRPr lang="en-US" b="1" dirty="0">
              <a:latin typeface="Calibri" pitchFamily="34" charset="0"/>
            </a:endParaRPr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357821" y="3357562"/>
            <a:ext cx="5000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 dirty="0">
                <a:latin typeface="Bodoni MT" pitchFamily="18" charset="0"/>
              </a:rPr>
              <a:t>id</a:t>
            </a:r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6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5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8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3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9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5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3" grpId="0"/>
      <p:bldP spid="34" grpId="0"/>
      <p:bldP spid="35" grpId="0"/>
      <p:bldP spid="36" grpId="0"/>
      <p:bldP spid="37" grpId="0"/>
      <p:bldP spid="24" grpId="0" animBg="1"/>
      <p:bldP spid="28" grpId="0"/>
      <p:bldP spid="30" grpId="0" animBg="1"/>
      <p:bldP spid="44" grpId="0"/>
      <p:bldP spid="46" grpId="0" animBg="1"/>
      <p:bldP spid="49" grpId="0"/>
      <p:bldP spid="105" grpId="0"/>
      <p:bldP spid="41" grpId="0"/>
      <p:bldP spid="53" grpId="0"/>
      <p:bldP spid="59" grpId="0"/>
      <p:bldP spid="42" grpId="0"/>
      <p:bldP spid="43" grpId="0" animBg="1"/>
      <p:bldP spid="60" grpId="0"/>
      <p:bldP spid="71" grpId="0"/>
      <p:bldP spid="73" grpId="0" animBg="1"/>
      <p:bldP spid="90" grpId="0"/>
      <p:bldP spid="92" grpId="0"/>
      <p:bldP spid="95" grpId="0" animBg="1"/>
      <p:bldP spid="58" grpId="0"/>
      <p:bldP spid="61" grpId="0"/>
      <p:bldP spid="62" grpId="0"/>
      <p:bldP spid="66" grpId="0"/>
      <p:bldP spid="67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71500"/>
          </a:xfrm>
        </p:spPr>
        <p:txBody>
          <a:bodyPr>
            <a:normAutofit fontScale="90000"/>
          </a:bodyPr>
          <a:lstStyle/>
          <a:p>
            <a:r>
              <a:rPr lang="en-IN" sz="4000" dirty="0" smtClean="0"/>
              <a:t>Collection of set of items</a:t>
            </a:r>
            <a:endParaRPr lang="en-US" sz="4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A227493-41A0-4DC8-85DE-91FC365B8955}" type="datetime4">
              <a:rPr lang="en-US" smtClean="0"/>
              <a:pPr>
                <a:defRPr/>
              </a:pPr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4A14D5-BAEE-4D84-927D-58F66FB47D8E}" type="slidenum">
              <a:rPr lang="en-US" smtClean="0"/>
              <a:pPr>
                <a:defRPr/>
              </a:pPr>
              <a:t>155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5750" y="571500"/>
            <a:ext cx="1643063" cy="2071688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dirty="0">
                <a:latin typeface="Bodoni MT" pitchFamily="18" charset="0"/>
              </a:rPr>
              <a:t>I</a:t>
            </a:r>
            <a:r>
              <a:rPr lang="en-IN" baseline="-25000" dirty="0">
                <a:latin typeface="Bodoni MT" pitchFamily="18" charset="0"/>
              </a:rPr>
              <a:t>0</a:t>
            </a:r>
            <a:r>
              <a:rPr lang="en-IN" dirty="0">
                <a:latin typeface="Bodoni MT" pitchFamily="18" charset="0"/>
              </a:rPr>
              <a:t> : E'</a:t>
            </a:r>
            <a:r>
              <a:rPr lang="en-IN" dirty="0">
                <a:cs typeface="Calibri"/>
              </a:rPr>
              <a:t>→</a:t>
            </a:r>
            <a:r>
              <a:rPr lang="en-IN" b="1" dirty="0">
                <a:latin typeface="Bodoni MT" pitchFamily="18" charset="0"/>
              </a:rPr>
              <a:t>•</a:t>
            </a:r>
            <a:r>
              <a:rPr lang="en-IN" dirty="0">
                <a:latin typeface="Bodoni MT" pitchFamily="18" charset="0"/>
              </a:rPr>
              <a:t>E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dirty="0">
                <a:latin typeface="Bodoni MT" pitchFamily="18" charset="0"/>
              </a:rPr>
              <a:t>      E</a:t>
            </a:r>
            <a:r>
              <a:rPr lang="en-IN" dirty="0">
                <a:cs typeface="Calibri"/>
              </a:rPr>
              <a:t>→</a:t>
            </a:r>
            <a:r>
              <a:rPr lang="en-IN" b="1" dirty="0">
                <a:latin typeface="Bodoni MT" pitchFamily="18" charset="0"/>
              </a:rPr>
              <a:t>•</a:t>
            </a:r>
            <a:r>
              <a:rPr lang="en-IN" dirty="0">
                <a:latin typeface="Bodoni MT" pitchFamily="18" charset="0"/>
              </a:rPr>
              <a:t>E + T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dirty="0">
                <a:latin typeface="Bodoni MT" pitchFamily="18" charset="0"/>
              </a:rPr>
              <a:t>      E</a:t>
            </a:r>
            <a:r>
              <a:rPr lang="en-IN" dirty="0">
                <a:cs typeface="Calibri"/>
              </a:rPr>
              <a:t>→</a:t>
            </a:r>
            <a:r>
              <a:rPr lang="en-IN" b="1" dirty="0">
                <a:latin typeface="Bodoni MT" pitchFamily="18" charset="0"/>
              </a:rPr>
              <a:t>• </a:t>
            </a:r>
            <a:r>
              <a:rPr lang="en-IN" dirty="0">
                <a:latin typeface="Bodoni MT" pitchFamily="18" charset="0"/>
              </a:rPr>
              <a:t>T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dirty="0">
                <a:latin typeface="Bodoni MT" pitchFamily="18" charset="0"/>
              </a:rPr>
              <a:t>      T</a:t>
            </a:r>
            <a:r>
              <a:rPr lang="en-IN" dirty="0">
                <a:cs typeface="Calibri"/>
              </a:rPr>
              <a:t>→</a:t>
            </a:r>
            <a:r>
              <a:rPr lang="en-IN" b="1" dirty="0">
                <a:latin typeface="Bodoni MT" pitchFamily="18" charset="0"/>
              </a:rPr>
              <a:t>•</a:t>
            </a:r>
            <a:r>
              <a:rPr lang="en-IN" dirty="0">
                <a:latin typeface="Bodoni MT" pitchFamily="18" charset="0"/>
              </a:rPr>
              <a:t>T * F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dirty="0">
                <a:latin typeface="Bodoni MT" pitchFamily="18" charset="0"/>
              </a:rPr>
              <a:t>      T</a:t>
            </a:r>
            <a:r>
              <a:rPr lang="en-IN" dirty="0">
                <a:cs typeface="Calibri"/>
              </a:rPr>
              <a:t>→</a:t>
            </a:r>
            <a:r>
              <a:rPr lang="en-IN" b="1" dirty="0">
                <a:latin typeface="Bodoni MT" pitchFamily="18" charset="0"/>
              </a:rPr>
              <a:t>•</a:t>
            </a:r>
            <a:r>
              <a:rPr lang="en-IN" dirty="0">
                <a:latin typeface="Bodoni MT" pitchFamily="18" charset="0"/>
              </a:rPr>
              <a:t> F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dirty="0">
                <a:latin typeface="Bodoni MT" pitchFamily="18" charset="0"/>
              </a:rPr>
              <a:t>      F</a:t>
            </a:r>
            <a:r>
              <a:rPr lang="en-IN" dirty="0">
                <a:cs typeface="Calibri"/>
              </a:rPr>
              <a:t>→</a:t>
            </a:r>
            <a:r>
              <a:rPr lang="en-IN" b="1" dirty="0">
                <a:latin typeface="Bodoni MT" pitchFamily="18" charset="0"/>
              </a:rPr>
              <a:t>•</a:t>
            </a:r>
            <a:r>
              <a:rPr lang="en-IN" dirty="0">
                <a:latin typeface="Bodoni MT" pitchFamily="18" charset="0"/>
              </a:rPr>
              <a:t>(E)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dirty="0">
                <a:latin typeface="Bodoni MT" pitchFamily="18" charset="0"/>
              </a:rPr>
              <a:t>      F</a:t>
            </a:r>
            <a:r>
              <a:rPr lang="en-IN" dirty="0">
                <a:cs typeface="Calibri"/>
              </a:rPr>
              <a:t>→</a:t>
            </a:r>
            <a:r>
              <a:rPr lang="en-IN" b="1" dirty="0">
                <a:latin typeface="Bodoni MT" pitchFamily="18" charset="0"/>
              </a:rPr>
              <a:t>• id</a:t>
            </a:r>
            <a:endParaRPr lang="en-US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14313" y="3286125"/>
            <a:ext cx="1604962" cy="6461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1</a:t>
            </a:r>
            <a:r>
              <a:rPr lang="en-IN">
                <a:latin typeface="Bodoni MT" pitchFamily="18" charset="0"/>
              </a:rPr>
              <a:t> : E'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E</a:t>
            </a:r>
            <a:r>
              <a:rPr lang="en-IN" b="1">
                <a:latin typeface="Bodoni MT" pitchFamily="18" charset="0"/>
              </a:rPr>
              <a:t> •</a:t>
            </a:r>
            <a:endParaRPr lang="en-IN">
              <a:latin typeface="Bodoni MT" pitchFamily="18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    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E 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+ T</a:t>
            </a:r>
            <a:endParaRPr lang="en-US">
              <a:latin typeface="Calibri" pitchFamily="34" charset="0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57188" y="4425950"/>
            <a:ext cx="1539875" cy="6461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2</a:t>
            </a:r>
            <a:r>
              <a:rPr lang="en-IN">
                <a:latin typeface="Bodoni MT" pitchFamily="18" charset="0"/>
              </a:rPr>
              <a:t> :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T</a:t>
            </a:r>
            <a:r>
              <a:rPr lang="en-IN" b="1">
                <a:latin typeface="Bodoni MT" pitchFamily="18" charset="0"/>
              </a:rPr>
              <a:t> • </a:t>
            </a:r>
            <a:endParaRPr lang="en-IN">
              <a:latin typeface="Bodoni MT" pitchFamily="18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    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T 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* F</a:t>
            </a:r>
            <a:endParaRPr lang="en-US">
              <a:latin typeface="Calibri" pitchFamily="34" charset="0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357188" y="5416550"/>
            <a:ext cx="1571625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3</a:t>
            </a:r>
            <a:r>
              <a:rPr lang="en-IN">
                <a:latin typeface="Bodoni MT" pitchFamily="18" charset="0"/>
              </a:rPr>
              <a:t> : 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F</a:t>
            </a:r>
            <a:r>
              <a:rPr lang="en-IN" b="1">
                <a:latin typeface="Bodoni MT" pitchFamily="18" charset="0"/>
              </a:rPr>
              <a:t> •</a:t>
            </a:r>
            <a:r>
              <a:rPr lang="en-IN">
                <a:latin typeface="Bodoni MT" pitchFamily="18" charset="0"/>
              </a:rPr>
              <a:t> 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3429000" y="500063"/>
            <a:ext cx="1785938" cy="2032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4</a:t>
            </a:r>
            <a:r>
              <a:rPr lang="en-IN">
                <a:latin typeface="Bodoni MT" pitchFamily="18" charset="0"/>
              </a:rPr>
              <a:t> :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(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E)       </a:t>
            </a:r>
          </a:p>
          <a:p>
            <a:pPr algn="just"/>
            <a:r>
              <a:rPr lang="en-IN">
                <a:latin typeface="Bodoni MT" pitchFamily="18" charset="0"/>
              </a:rPr>
              <a:t>     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E + T</a:t>
            </a:r>
          </a:p>
          <a:p>
            <a:pPr algn="just"/>
            <a:r>
              <a:rPr lang="en-IN">
                <a:latin typeface="Bodoni MT" pitchFamily="18" charset="0"/>
              </a:rPr>
              <a:t>     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T</a:t>
            </a:r>
          </a:p>
          <a:p>
            <a:pPr algn="just"/>
            <a:r>
              <a:rPr lang="en-IN">
                <a:latin typeface="Bodoni MT" pitchFamily="18" charset="0"/>
              </a:rPr>
              <a:t>     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T * F</a:t>
            </a:r>
          </a:p>
          <a:p>
            <a:pPr algn="just"/>
            <a:r>
              <a:rPr lang="en-IN">
                <a:latin typeface="Bodoni MT" pitchFamily="18" charset="0"/>
              </a:rPr>
              <a:t>     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 F</a:t>
            </a:r>
            <a:endParaRPr lang="en-IN">
              <a:latin typeface="Calibri" pitchFamily="34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    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(E)</a:t>
            </a:r>
          </a:p>
          <a:p>
            <a:pPr algn="just"/>
            <a:r>
              <a:rPr lang="en-IN">
                <a:latin typeface="Bodoni MT" pitchFamily="18" charset="0"/>
              </a:rPr>
              <a:t>     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 id</a:t>
            </a:r>
            <a:r>
              <a:rPr lang="en-IN">
                <a:latin typeface="Bodoni MT" pitchFamily="18" charset="0"/>
              </a:rPr>
              <a:t> 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357563" y="3214688"/>
            <a:ext cx="1500187" cy="36988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5</a:t>
            </a:r>
            <a:r>
              <a:rPr lang="en-IN">
                <a:latin typeface="Bodoni MT" pitchFamily="18" charset="0"/>
              </a:rPr>
              <a:t> :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id •</a:t>
            </a:r>
            <a:r>
              <a:rPr lang="en-IN">
                <a:latin typeface="Bodoni MT" pitchFamily="18" charset="0"/>
              </a:rPr>
              <a:t> 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3714750" y="4429125"/>
            <a:ext cx="1714500" cy="147796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6 </a:t>
            </a:r>
            <a:r>
              <a:rPr lang="en-IN">
                <a:latin typeface="Bodoni MT" pitchFamily="18" charset="0"/>
              </a:rPr>
              <a:t>:</a:t>
            </a:r>
            <a:r>
              <a:rPr lang="en-IN" baseline="-25000">
                <a:latin typeface="Bodoni MT" pitchFamily="18" charset="0"/>
              </a:rPr>
              <a:t> </a:t>
            </a:r>
            <a:r>
              <a:rPr lang="en-IN">
                <a:latin typeface="Bodoni MT" pitchFamily="18" charset="0"/>
              </a:rPr>
              <a:t>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E + 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T    </a:t>
            </a:r>
          </a:p>
          <a:p>
            <a:pPr algn="just"/>
            <a:r>
              <a:rPr lang="en-IN">
                <a:latin typeface="Bodoni MT" pitchFamily="18" charset="0"/>
              </a:rPr>
              <a:t>     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T * F</a:t>
            </a:r>
          </a:p>
          <a:p>
            <a:pPr algn="just"/>
            <a:r>
              <a:rPr lang="en-IN">
                <a:latin typeface="Bodoni MT" pitchFamily="18" charset="0"/>
              </a:rPr>
              <a:t>     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 F</a:t>
            </a:r>
            <a:endParaRPr lang="en-IN">
              <a:latin typeface="Calibri" pitchFamily="34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    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(E)</a:t>
            </a:r>
          </a:p>
          <a:p>
            <a:pPr algn="just"/>
            <a:r>
              <a:rPr lang="en-IN">
                <a:latin typeface="Bodoni MT" pitchFamily="18" charset="0"/>
              </a:rPr>
              <a:t>     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 id</a:t>
            </a:r>
            <a:endParaRPr lang="en-US">
              <a:latin typeface="Calibri" pitchFamily="34" charset="0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929313" y="642938"/>
            <a:ext cx="1604962" cy="92392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7 </a:t>
            </a:r>
            <a:r>
              <a:rPr lang="en-IN">
                <a:latin typeface="Bodoni MT" pitchFamily="18" charset="0"/>
              </a:rPr>
              <a:t>:</a:t>
            </a:r>
            <a:r>
              <a:rPr lang="en-IN" baseline="-25000">
                <a:latin typeface="Bodoni MT" pitchFamily="18" charset="0"/>
              </a:rPr>
              <a:t> </a:t>
            </a:r>
            <a:r>
              <a:rPr lang="en-IN">
                <a:latin typeface="Bodoni MT" pitchFamily="18" charset="0"/>
              </a:rPr>
              <a:t>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T * 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F</a:t>
            </a:r>
          </a:p>
          <a:p>
            <a:pPr algn="just"/>
            <a:r>
              <a:rPr lang="en-IN">
                <a:latin typeface="Bodoni MT" pitchFamily="18" charset="0"/>
              </a:rPr>
              <a:t>     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(E)</a:t>
            </a:r>
          </a:p>
          <a:p>
            <a:pPr algn="just"/>
            <a:r>
              <a:rPr lang="en-IN">
                <a:latin typeface="Bodoni MT" pitchFamily="18" charset="0"/>
              </a:rPr>
              <a:t>     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 b="1">
                <a:latin typeface="Bodoni MT" pitchFamily="18" charset="0"/>
              </a:rPr>
              <a:t>• id</a:t>
            </a:r>
            <a:endParaRPr lang="en-US">
              <a:latin typeface="Calibri" pitchFamily="34" charset="0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357938" y="1928813"/>
            <a:ext cx="1604962" cy="64611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8 </a:t>
            </a:r>
            <a:r>
              <a:rPr lang="en-IN">
                <a:latin typeface="Bodoni MT" pitchFamily="18" charset="0"/>
              </a:rPr>
              <a:t>: F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(E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)       </a:t>
            </a:r>
          </a:p>
          <a:p>
            <a:pPr algn="just"/>
            <a:r>
              <a:rPr lang="en-IN">
                <a:latin typeface="Bodoni MT" pitchFamily="18" charset="0"/>
              </a:rPr>
              <a:t>     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E </a:t>
            </a:r>
            <a:r>
              <a:rPr lang="en-IN" b="1">
                <a:latin typeface="Bodoni MT" pitchFamily="18" charset="0"/>
              </a:rPr>
              <a:t>•</a:t>
            </a:r>
            <a:r>
              <a:rPr lang="en-IN">
                <a:latin typeface="Bodoni MT" pitchFamily="18" charset="0"/>
              </a:rPr>
              <a:t>+ T</a:t>
            </a:r>
            <a:endParaRPr lang="en-US">
              <a:latin typeface="Calibri" pitchFamily="34" charset="0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5929313" y="5845175"/>
            <a:ext cx="1500187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 I</a:t>
            </a:r>
            <a:r>
              <a:rPr lang="en-IN" baseline="-25000">
                <a:latin typeface="Bodoni MT" pitchFamily="18" charset="0"/>
              </a:rPr>
              <a:t>11 </a:t>
            </a:r>
            <a:r>
              <a:rPr lang="en-IN">
                <a:latin typeface="Bodoni MT" pitchFamily="18" charset="0"/>
              </a:rPr>
              <a:t>: F</a:t>
            </a:r>
            <a:r>
              <a:rPr lang="en-IN">
                <a:latin typeface="Calibri" pitchFamily="34" charset="0"/>
                <a:cs typeface="Calibri" pitchFamily="34" charset="0"/>
              </a:rPr>
              <a:t>→ </a:t>
            </a:r>
            <a:r>
              <a:rPr lang="en-IN">
                <a:latin typeface="Bodoni MT" pitchFamily="18" charset="0"/>
              </a:rPr>
              <a:t>(E )</a:t>
            </a:r>
            <a:r>
              <a:rPr lang="en-IN" b="1">
                <a:latin typeface="Bodoni MT" pitchFamily="18" charset="0"/>
              </a:rPr>
              <a:t>•</a:t>
            </a:r>
            <a:endParaRPr lang="en-IN">
              <a:latin typeface="Bodoni MT" pitchFamily="18" charset="0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146800" y="3357563"/>
            <a:ext cx="1643063" cy="64611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9 </a:t>
            </a:r>
            <a:r>
              <a:rPr lang="en-IN">
                <a:latin typeface="Bodoni MT" pitchFamily="18" charset="0"/>
              </a:rPr>
              <a:t>: E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E+T </a:t>
            </a:r>
            <a:r>
              <a:rPr lang="en-IN" b="1">
                <a:latin typeface="Bodoni MT" pitchFamily="18" charset="0"/>
              </a:rPr>
              <a:t>•</a:t>
            </a:r>
            <a:endParaRPr lang="en-IN">
              <a:latin typeface="Bodoni MT" pitchFamily="18" charset="0"/>
            </a:endParaRPr>
          </a:p>
          <a:p>
            <a:pPr algn="just"/>
            <a:r>
              <a:rPr lang="en-IN">
                <a:latin typeface="Bodoni MT" pitchFamily="18" charset="0"/>
              </a:rPr>
              <a:t> 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T </a:t>
            </a:r>
            <a:r>
              <a:rPr lang="en-IN" b="1">
                <a:latin typeface="Bodoni MT" pitchFamily="18" charset="0"/>
              </a:rPr>
              <a:t>• </a:t>
            </a:r>
            <a:r>
              <a:rPr lang="en-IN">
                <a:latin typeface="Bodoni MT" pitchFamily="18" charset="0"/>
              </a:rPr>
              <a:t>* F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5857875" y="4572000"/>
            <a:ext cx="1500188" cy="3698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>
                <a:latin typeface="Bodoni MT" pitchFamily="18" charset="0"/>
              </a:rPr>
              <a:t>I</a:t>
            </a:r>
            <a:r>
              <a:rPr lang="en-IN" baseline="-25000">
                <a:latin typeface="Bodoni MT" pitchFamily="18" charset="0"/>
              </a:rPr>
              <a:t>10 </a:t>
            </a:r>
            <a:r>
              <a:rPr lang="en-IN">
                <a:latin typeface="Bodoni MT" pitchFamily="18" charset="0"/>
              </a:rPr>
              <a:t>:T</a:t>
            </a:r>
            <a:r>
              <a:rPr lang="en-IN">
                <a:latin typeface="Calibri" pitchFamily="34" charset="0"/>
                <a:cs typeface="Calibri" pitchFamily="34" charset="0"/>
              </a:rPr>
              <a:t>→</a:t>
            </a:r>
            <a:r>
              <a:rPr lang="en-IN">
                <a:latin typeface="Bodoni MT" pitchFamily="18" charset="0"/>
              </a:rPr>
              <a:t>T* F</a:t>
            </a:r>
            <a:r>
              <a:rPr lang="en-IN" b="1">
                <a:latin typeface="Bodoni MT" pitchFamily="18" charset="0"/>
              </a:rPr>
              <a:t> •</a:t>
            </a:r>
            <a:endParaRPr lang="en-IN">
              <a:latin typeface="Bodoni MT" pitchFamily="18" charset="0"/>
            </a:endParaRPr>
          </a:p>
        </p:txBody>
      </p:sp>
      <p:sp>
        <p:nvSpPr>
          <p:cNvPr id="19" name="Oval Callout 18"/>
          <p:cNvSpPr/>
          <p:nvPr/>
        </p:nvSpPr>
        <p:spPr>
          <a:xfrm>
            <a:off x="1714500" y="2643188"/>
            <a:ext cx="1643063" cy="571500"/>
          </a:xfrm>
          <a:prstGeom prst="wedgeEllipseCallout">
            <a:avLst>
              <a:gd name="adj1" fmla="val -69655"/>
              <a:gd name="adj2" fmla="val 9434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IN" sz="1400" dirty="0">
              <a:latin typeface="Bodoni MT" pitchFamily="18" charset="0"/>
            </a:endParaRPr>
          </a:p>
          <a:p>
            <a:pPr algn="ctr">
              <a:defRPr/>
            </a:pPr>
            <a:r>
              <a:rPr lang="en-IN" sz="1400" b="1" dirty="0">
                <a:latin typeface="Bodoni MT" pitchFamily="18" charset="0"/>
              </a:rPr>
              <a:t>Goal! Parser Announce Accept</a:t>
            </a:r>
            <a:endParaRPr lang="en-IN" sz="1400" dirty="0">
              <a:latin typeface="Bodoni MT" pitchFamily="18" charset="0"/>
            </a:endParaRPr>
          </a:p>
          <a:p>
            <a:pPr algn="ctr">
              <a:defRPr/>
            </a:pPr>
            <a:endParaRPr lang="en-US" sz="1400" dirty="0"/>
          </a:p>
        </p:txBody>
      </p:sp>
      <p:sp>
        <p:nvSpPr>
          <p:cNvPr id="22" name="Oval Callout 21"/>
          <p:cNvSpPr/>
          <p:nvPr/>
        </p:nvSpPr>
        <p:spPr>
          <a:xfrm>
            <a:off x="1857375" y="3857625"/>
            <a:ext cx="1643063" cy="571500"/>
          </a:xfrm>
          <a:prstGeom prst="wedgeEllipseCallout">
            <a:avLst>
              <a:gd name="adj1" fmla="val -69655"/>
              <a:gd name="adj2" fmla="val 9434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IN" sz="1400" dirty="0">
              <a:latin typeface="Bodoni MT" pitchFamily="18" charset="0"/>
            </a:endParaRPr>
          </a:p>
          <a:p>
            <a:pPr algn="ctr">
              <a:defRPr/>
            </a:pPr>
            <a:r>
              <a:rPr lang="en-IN" sz="1400" b="1" dirty="0">
                <a:latin typeface="Bodoni MT" pitchFamily="18" charset="0"/>
              </a:rPr>
              <a:t>Rule 2 </a:t>
            </a:r>
            <a:r>
              <a:rPr lang="en-IN" sz="1400" dirty="0">
                <a:latin typeface="Bodoni MT" pitchFamily="18" charset="0"/>
              </a:rPr>
              <a:t>Ready for reduction</a:t>
            </a:r>
          </a:p>
          <a:p>
            <a:pPr algn="ctr">
              <a:defRPr/>
            </a:pPr>
            <a:endParaRPr lang="en-US" sz="1400" dirty="0"/>
          </a:p>
        </p:txBody>
      </p:sp>
      <p:sp>
        <p:nvSpPr>
          <p:cNvPr id="24" name="Oval Callout 23"/>
          <p:cNvSpPr/>
          <p:nvPr/>
        </p:nvSpPr>
        <p:spPr>
          <a:xfrm>
            <a:off x="1857375" y="4786313"/>
            <a:ext cx="1643063" cy="571500"/>
          </a:xfrm>
          <a:prstGeom prst="wedgeEllipseCallout">
            <a:avLst>
              <a:gd name="adj1" fmla="val -69655"/>
              <a:gd name="adj2" fmla="val 9434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IN" sz="1400" dirty="0">
              <a:latin typeface="Bodoni MT" pitchFamily="18" charset="0"/>
            </a:endParaRPr>
          </a:p>
          <a:p>
            <a:pPr algn="ctr">
              <a:defRPr/>
            </a:pPr>
            <a:r>
              <a:rPr lang="en-IN" sz="1400" b="1" dirty="0">
                <a:latin typeface="Bodoni MT" pitchFamily="18" charset="0"/>
              </a:rPr>
              <a:t>Rule 4 </a:t>
            </a:r>
            <a:r>
              <a:rPr lang="en-IN" sz="1400" dirty="0">
                <a:latin typeface="Bodoni MT" pitchFamily="18" charset="0"/>
              </a:rPr>
              <a:t>Ready for reduction</a:t>
            </a:r>
          </a:p>
          <a:p>
            <a:pPr algn="ctr">
              <a:defRPr/>
            </a:pPr>
            <a:endParaRPr lang="en-US" sz="1400" dirty="0"/>
          </a:p>
        </p:txBody>
      </p:sp>
      <p:sp>
        <p:nvSpPr>
          <p:cNvPr id="25" name="Oval Callout 24"/>
          <p:cNvSpPr/>
          <p:nvPr/>
        </p:nvSpPr>
        <p:spPr>
          <a:xfrm>
            <a:off x="4748213" y="2643188"/>
            <a:ext cx="1643062" cy="571500"/>
          </a:xfrm>
          <a:prstGeom prst="wedgeEllipseCallout">
            <a:avLst>
              <a:gd name="adj1" fmla="val -69655"/>
              <a:gd name="adj2" fmla="val 9434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IN" sz="1400" dirty="0">
              <a:latin typeface="Bodoni MT" pitchFamily="18" charset="0"/>
            </a:endParaRPr>
          </a:p>
          <a:p>
            <a:pPr algn="ctr">
              <a:defRPr/>
            </a:pPr>
            <a:r>
              <a:rPr lang="en-IN" sz="1400" b="1" dirty="0">
                <a:latin typeface="Bodoni MT" pitchFamily="18" charset="0"/>
              </a:rPr>
              <a:t>Rule 6 </a:t>
            </a:r>
            <a:r>
              <a:rPr lang="en-IN" sz="1400" dirty="0">
                <a:latin typeface="Bodoni MT" pitchFamily="18" charset="0"/>
              </a:rPr>
              <a:t>Ready for reduction</a:t>
            </a:r>
          </a:p>
          <a:p>
            <a:pPr algn="ctr">
              <a:defRPr/>
            </a:pPr>
            <a:endParaRPr lang="en-US" sz="1400" dirty="0"/>
          </a:p>
        </p:txBody>
      </p:sp>
      <p:sp>
        <p:nvSpPr>
          <p:cNvPr id="26" name="Oval Callout 25"/>
          <p:cNvSpPr/>
          <p:nvPr/>
        </p:nvSpPr>
        <p:spPr>
          <a:xfrm>
            <a:off x="7715272" y="2571750"/>
            <a:ext cx="1428728" cy="571500"/>
          </a:xfrm>
          <a:prstGeom prst="wedgeEllipseCallout">
            <a:avLst>
              <a:gd name="adj1" fmla="val -69655"/>
              <a:gd name="adj2" fmla="val 9434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IN" sz="1400" dirty="0">
              <a:latin typeface="Bodoni MT" pitchFamily="18" charset="0"/>
            </a:endParaRPr>
          </a:p>
          <a:p>
            <a:pPr algn="ctr">
              <a:defRPr/>
            </a:pPr>
            <a:r>
              <a:rPr lang="en-IN" sz="1400" b="1" dirty="0">
                <a:latin typeface="Bodoni MT" pitchFamily="18" charset="0"/>
              </a:rPr>
              <a:t>Rule 1 </a:t>
            </a:r>
            <a:r>
              <a:rPr lang="en-IN" sz="1400" dirty="0">
                <a:latin typeface="Bodoni MT" pitchFamily="18" charset="0"/>
              </a:rPr>
              <a:t>Ready for reduction</a:t>
            </a:r>
          </a:p>
          <a:p>
            <a:pPr algn="ctr">
              <a:defRPr/>
            </a:pPr>
            <a:endParaRPr lang="en-US" sz="1400" dirty="0"/>
          </a:p>
        </p:txBody>
      </p:sp>
      <p:sp>
        <p:nvSpPr>
          <p:cNvPr id="27" name="Oval Callout 26"/>
          <p:cNvSpPr/>
          <p:nvPr/>
        </p:nvSpPr>
        <p:spPr>
          <a:xfrm>
            <a:off x="7500938" y="4000500"/>
            <a:ext cx="1643062" cy="571500"/>
          </a:xfrm>
          <a:prstGeom prst="wedgeEllipseCallout">
            <a:avLst>
              <a:gd name="adj1" fmla="val -69655"/>
              <a:gd name="adj2" fmla="val 9434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IN" sz="1400" dirty="0">
              <a:latin typeface="Bodoni MT" pitchFamily="18" charset="0"/>
            </a:endParaRPr>
          </a:p>
          <a:p>
            <a:pPr algn="ctr">
              <a:defRPr/>
            </a:pPr>
            <a:r>
              <a:rPr lang="en-IN" sz="1400" b="1" dirty="0">
                <a:latin typeface="Bodoni MT" pitchFamily="18" charset="0"/>
              </a:rPr>
              <a:t>Rule 3 </a:t>
            </a:r>
            <a:r>
              <a:rPr lang="en-IN" sz="1400" dirty="0">
                <a:latin typeface="Bodoni MT" pitchFamily="18" charset="0"/>
              </a:rPr>
              <a:t>Ready for reduction</a:t>
            </a:r>
          </a:p>
          <a:p>
            <a:pPr algn="ctr">
              <a:defRPr/>
            </a:pPr>
            <a:endParaRPr lang="en-US" sz="1400" dirty="0"/>
          </a:p>
        </p:txBody>
      </p:sp>
      <p:sp>
        <p:nvSpPr>
          <p:cNvPr id="28" name="Oval Callout 27"/>
          <p:cNvSpPr/>
          <p:nvPr/>
        </p:nvSpPr>
        <p:spPr>
          <a:xfrm>
            <a:off x="7643813" y="5143500"/>
            <a:ext cx="1643062" cy="571500"/>
          </a:xfrm>
          <a:prstGeom prst="wedgeEllipseCallout">
            <a:avLst>
              <a:gd name="adj1" fmla="val -69655"/>
              <a:gd name="adj2" fmla="val 9434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IN" sz="1400" dirty="0">
              <a:latin typeface="Bodoni MT" pitchFamily="18" charset="0"/>
            </a:endParaRPr>
          </a:p>
          <a:p>
            <a:pPr algn="ctr">
              <a:defRPr/>
            </a:pPr>
            <a:r>
              <a:rPr lang="en-IN" sz="1400" b="1" dirty="0">
                <a:latin typeface="Bodoni MT" pitchFamily="18" charset="0"/>
              </a:rPr>
              <a:t>Rule 5 </a:t>
            </a:r>
            <a:r>
              <a:rPr lang="en-IN" sz="1400" dirty="0">
                <a:latin typeface="Bodoni MT" pitchFamily="18" charset="0"/>
              </a:rPr>
              <a:t>Ready for reduction</a:t>
            </a:r>
          </a:p>
          <a:p>
            <a:pPr algn="ctr">
              <a:defRPr/>
            </a:pP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F13860B-870E-43D1-BBB7-50CAA68CB358}" type="datetime4">
              <a:rPr lang="en-US"/>
              <a:pPr>
                <a:defRPr/>
              </a:pPr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SCS1303-Compiler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EC3484-9C14-4D19-AEC7-C8E80B057C6C}" type="slidenum">
              <a:rPr lang="en-US"/>
              <a:pPr>
                <a:defRPr/>
              </a:pPr>
              <a:t>156</a:t>
            </a:fld>
            <a:endParaRPr lang="en-US"/>
          </a:p>
        </p:txBody>
      </p:sp>
      <p:pic>
        <p:nvPicPr>
          <p:cNvPr id="3686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8" y="285750"/>
            <a:ext cx="7929562" cy="592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368300"/>
          </a:xfrm>
        </p:spPr>
        <p:txBody>
          <a:bodyPr>
            <a:normAutofit fontScale="90000"/>
          </a:bodyPr>
          <a:lstStyle/>
          <a:p>
            <a:r>
              <a:rPr lang="en-IN" sz="4000" smtClean="0"/>
              <a:t>Parsing Table</a:t>
            </a:r>
            <a:endParaRPr lang="en-US" sz="400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A227493-41A0-4DC8-85DE-91FC365B8955}" type="datetime4">
              <a:rPr lang="en-US" smtClean="0"/>
              <a:pPr>
                <a:defRPr/>
              </a:pPr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2C7827-D394-467B-809B-1DEBA9C585AC}" type="slidenum">
              <a:rPr lang="en-US" smtClean="0"/>
              <a:pPr>
                <a:defRPr/>
              </a:pPr>
              <a:t>157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571625" y="714375"/>
          <a:ext cx="6858050" cy="554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870"/>
                <a:gridCol w="594740"/>
                <a:gridCol w="685805"/>
                <a:gridCol w="685805"/>
                <a:gridCol w="685805"/>
                <a:gridCol w="685805"/>
                <a:gridCol w="685805"/>
                <a:gridCol w="685805"/>
                <a:gridCol w="685805"/>
                <a:gridCol w="685805"/>
              </a:tblGrid>
              <a:tr h="353827">
                <a:tc rowSpan="2">
                  <a:txBody>
                    <a:bodyPr/>
                    <a:lstStyle/>
                    <a:p>
                      <a:pPr algn="ctr"/>
                      <a:endParaRPr lang="en-IN" sz="2000" dirty="0" smtClean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State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ACTION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GOTO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7449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id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+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*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(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)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$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E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T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F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7449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0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s5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s4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1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2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3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7449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1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s6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acc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7449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2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r2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s7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r2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r2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7449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3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r4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r4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r4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r4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7449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4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s5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s4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8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2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3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7449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5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r6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r6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r6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r6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7449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6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s5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s4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9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3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7449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7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s5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s4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10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7449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8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s6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s11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7449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9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r1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s7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r1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r1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7449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10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r3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r3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r3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r3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7449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11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r5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r5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r5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r5</a:t>
                      </a:r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383" name="Rectangle 7"/>
          <p:cNvSpPr>
            <a:spLocks noChangeArrowheads="1"/>
          </p:cNvSpPr>
          <p:nvPr/>
        </p:nvSpPr>
        <p:spPr bwMode="auto">
          <a:xfrm>
            <a:off x="142875" y="1500188"/>
            <a:ext cx="1571625" cy="329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 sz="1600" dirty="0">
                <a:latin typeface="Bodoni MT" pitchFamily="18" charset="0"/>
              </a:rPr>
              <a:t>1.E</a:t>
            </a:r>
            <a:r>
              <a:rPr lang="en-IN" sz="1600" dirty="0">
                <a:cs typeface="Calibri" pitchFamily="34" charset="0"/>
              </a:rPr>
              <a:t>→</a:t>
            </a:r>
            <a:r>
              <a:rPr lang="en-IN" sz="1600" dirty="0">
                <a:latin typeface="Bodoni MT" pitchFamily="18" charset="0"/>
              </a:rPr>
              <a:t>E + T</a:t>
            </a:r>
          </a:p>
          <a:p>
            <a:pPr algn="just"/>
            <a:r>
              <a:rPr lang="en-IN" sz="1600" dirty="0">
                <a:latin typeface="Bodoni MT" pitchFamily="18" charset="0"/>
              </a:rPr>
              <a:t>2.E</a:t>
            </a:r>
            <a:r>
              <a:rPr lang="en-IN" sz="1600" dirty="0">
                <a:cs typeface="Calibri" pitchFamily="34" charset="0"/>
              </a:rPr>
              <a:t>→</a:t>
            </a:r>
            <a:r>
              <a:rPr lang="en-IN" sz="1600" dirty="0">
                <a:latin typeface="Bodoni MT" pitchFamily="18" charset="0"/>
              </a:rPr>
              <a:t>T</a:t>
            </a:r>
          </a:p>
          <a:p>
            <a:pPr algn="just"/>
            <a:r>
              <a:rPr lang="en-IN" sz="1600" dirty="0">
                <a:latin typeface="Bodoni MT" pitchFamily="18" charset="0"/>
              </a:rPr>
              <a:t>3.T</a:t>
            </a:r>
            <a:r>
              <a:rPr lang="en-IN" sz="1600" dirty="0">
                <a:cs typeface="Calibri" pitchFamily="34" charset="0"/>
              </a:rPr>
              <a:t>→</a:t>
            </a:r>
            <a:r>
              <a:rPr lang="en-IN" sz="1600" dirty="0">
                <a:latin typeface="Bodoni MT" pitchFamily="18" charset="0"/>
              </a:rPr>
              <a:t>T * F</a:t>
            </a:r>
          </a:p>
          <a:p>
            <a:pPr algn="just"/>
            <a:r>
              <a:rPr lang="en-IN" sz="1600" dirty="0">
                <a:latin typeface="Bodoni MT" pitchFamily="18" charset="0"/>
              </a:rPr>
              <a:t>4.T</a:t>
            </a:r>
            <a:r>
              <a:rPr lang="en-IN" sz="1600" dirty="0">
                <a:cs typeface="Calibri" pitchFamily="34" charset="0"/>
              </a:rPr>
              <a:t>→</a:t>
            </a:r>
            <a:r>
              <a:rPr lang="en-IN" sz="1600" dirty="0">
                <a:latin typeface="Bodoni MT" pitchFamily="18" charset="0"/>
              </a:rPr>
              <a:t>F	   5.F</a:t>
            </a:r>
            <a:r>
              <a:rPr lang="en-IN" sz="1600" dirty="0">
                <a:cs typeface="Calibri" pitchFamily="34" charset="0"/>
              </a:rPr>
              <a:t>→</a:t>
            </a:r>
            <a:r>
              <a:rPr lang="en-IN" sz="1600" dirty="0">
                <a:latin typeface="Bodoni MT" pitchFamily="18" charset="0"/>
              </a:rPr>
              <a:t>(E)</a:t>
            </a:r>
          </a:p>
          <a:p>
            <a:pPr algn="just"/>
            <a:r>
              <a:rPr lang="en-IN" sz="1600" dirty="0">
                <a:latin typeface="Bodoni MT" pitchFamily="18" charset="0"/>
              </a:rPr>
              <a:t>6.F</a:t>
            </a:r>
            <a:r>
              <a:rPr lang="en-IN" sz="1600" dirty="0">
                <a:cs typeface="Calibri" pitchFamily="34" charset="0"/>
              </a:rPr>
              <a:t>→</a:t>
            </a:r>
            <a:r>
              <a:rPr lang="en-IN" sz="1600" b="1" dirty="0">
                <a:latin typeface="Bodoni MT" pitchFamily="18" charset="0"/>
              </a:rPr>
              <a:t>id</a:t>
            </a:r>
          </a:p>
          <a:p>
            <a:pPr algn="just"/>
            <a:endParaRPr lang="en-IN" sz="1600" b="1" dirty="0">
              <a:latin typeface="Bodoni MT" pitchFamily="18" charset="0"/>
            </a:endParaRPr>
          </a:p>
          <a:p>
            <a:pPr algn="just"/>
            <a:r>
              <a:rPr lang="en-IN" sz="1600" b="1" dirty="0">
                <a:latin typeface="Bodoni MT" pitchFamily="18" charset="0"/>
              </a:rPr>
              <a:t>FOLLOW(E)     = {+,),$ }</a:t>
            </a:r>
          </a:p>
          <a:p>
            <a:pPr algn="just"/>
            <a:r>
              <a:rPr lang="en-IN" sz="1600" b="1" dirty="0">
                <a:latin typeface="Bodoni MT" pitchFamily="18" charset="0"/>
              </a:rPr>
              <a:t>FOLLOW(T) ={*,+,) ,$}</a:t>
            </a:r>
          </a:p>
          <a:p>
            <a:pPr algn="just"/>
            <a:r>
              <a:rPr lang="en-IN" sz="1600" b="1" dirty="0">
                <a:latin typeface="Bodoni MT" pitchFamily="18" charset="0"/>
              </a:rPr>
              <a:t>FOLLOW(F) ={*,+,) ,$}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F13860B-870E-43D1-BBB7-50CAA68CB358}" type="datetime4">
              <a:rPr lang="en-US"/>
              <a:pPr>
                <a:defRPr/>
              </a:pPr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SCS1303-Compiler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A31894-9075-4E25-9080-F66037A553D9}" type="slidenum">
              <a:rPr lang="en-US"/>
              <a:pPr>
                <a:defRPr/>
              </a:pPr>
              <a:t>158</a:t>
            </a:fld>
            <a:endParaRPr lang="en-US"/>
          </a:p>
        </p:txBody>
      </p:sp>
      <p:pic>
        <p:nvPicPr>
          <p:cNvPr id="102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0" y="500063"/>
            <a:ext cx="7929563" cy="585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7" name="Title 1"/>
          <p:cNvSpPr>
            <a:spLocks noGrp="1"/>
          </p:cNvSpPr>
          <p:nvPr>
            <p:ph type="title"/>
          </p:nvPr>
        </p:nvSpPr>
        <p:spPr>
          <a:xfrm>
            <a:off x="457200" y="71438"/>
            <a:ext cx="8229600" cy="357187"/>
          </a:xfrm>
        </p:spPr>
        <p:txBody>
          <a:bodyPr>
            <a:normAutofit fontScale="90000"/>
          </a:bodyPr>
          <a:lstStyle/>
          <a:p>
            <a:r>
              <a:rPr lang="en-IN" sz="4000" smtClean="0"/>
              <a:t>Moves of LR parser on id*id+id</a:t>
            </a:r>
            <a:endParaRPr lang="en-US" sz="400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A227493-41A0-4DC8-85DE-91FC365B8955}" type="datetime4">
              <a:rPr lang="en-US" smtClean="0"/>
              <a:pPr>
                <a:defRPr/>
              </a:pPr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1279E6-2523-4BAC-97C2-C234E1C689CE}" type="slidenum">
              <a:rPr lang="en-US" smtClean="0"/>
              <a:pPr>
                <a:defRPr/>
              </a:pPr>
              <a:t>159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524000" y="636588"/>
          <a:ext cx="5905519" cy="5649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801"/>
                <a:gridCol w="1500198"/>
                <a:gridCol w="2857520"/>
              </a:tblGrid>
              <a:tr h="358084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Stack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Input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Action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51793"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id*</a:t>
                      </a:r>
                      <a:r>
                        <a:rPr lang="en-IN" dirty="0" err="1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id+id</a:t>
                      </a:r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$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s5     Shift 5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43223"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0 id 5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*</a:t>
                      </a:r>
                      <a:r>
                        <a:rPr lang="en-IN" dirty="0" err="1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id+id</a:t>
                      </a:r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$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r6 Reduce by </a:t>
                      </a:r>
                      <a:r>
                        <a:rPr lang="en-IN" sz="1800" dirty="0" err="1" smtClean="0">
                          <a:latin typeface="Bodoni MT" pitchFamily="18" charset="0"/>
                        </a:rPr>
                        <a:t>F</a:t>
                      </a:r>
                      <a:r>
                        <a:rPr lang="en-IN" sz="1800" dirty="0" err="1" smtClean="0">
                          <a:latin typeface="Bodoni MT" pitchFamily="18" charset="0"/>
                          <a:cs typeface="Calibri"/>
                        </a:rPr>
                        <a:t>→</a:t>
                      </a:r>
                      <a:r>
                        <a:rPr lang="en-IN" sz="1800" b="1" dirty="0" err="1" smtClean="0">
                          <a:latin typeface="Bodoni MT" pitchFamily="18" charset="0"/>
                        </a:rPr>
                        <a:t>id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8084"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0 </a:t>
                      </a:r>
                      <a:r>
                        <a:rPr lang="en-IN" sz="1800" b="1" baseline="0" dirty="0" smtClean="0">
                          <a:latin typeface="Bodoni MT" pitchFamily="18" charset="0"/>
                          <a:cs typeface="Calibri"/>
                        </a:rPr>
                        <a:t>F </a:t>
                      </a:r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*</a:t>
                      </a:r>
                      <a:r>
                        <a:rPr lang="en-IN" dirty="0" err="1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id+id</a:t>
                      </a:r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$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r4 Reduce by 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T</a:t>
                      </a:r>
                      <a:r>
                        <a:rPr lang="en-IN" sz="1800" dirty="0" smtClean="0">
                          <a:latin typeface="Bodoni MT" pitchFamily="18" charset="0"/>
                          <a:cs typeface="Calibri"/>
                        </a:rPr>
                        <a:t>→</a:t>
                      </a:r>
                      <a:r>
                        <a:rPr lang="en-IN" sz="1800" b="1" baseline="0" dirty="0" smtClean="0">
                          <a:latin typeface="Bodoni MT" pitchFamily="18" charset="0"/>
                          <a:cs typeface="Calibri"/>
                        </a:rPr>
                        <a:t>F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8084"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0 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T 2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*</a:t>
                      </a:r>
                      <a:r>
                        <a:rPr lang="en-IN" dirty="0" err="1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id+id</a:t>
                      </a:r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$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s7  Shift 7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8084"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0 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T 2 * 7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err="1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id+id</a:t>
                      </a:r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$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s5     Shift 5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8084"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0 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T 2 * 7 id 5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+id$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r6 Reduce by </a:t>
                      </a:r>
                      <a:r>
                        <a:rPr lang="en-IN" sz="1800" dirty="0" err="1" smtClean="0">
                          <a:latin typeface="Bodoni MT" pitchFamily="18" charset="0"/>
                        </a:rPr>
                        <a:t>F</a:t>
                      </a:r>
                      <a:r>
                        <a:rPr lang="en-IN" sz="1800" dirty="0" err="1" smtClean="0">
                          <a:latin typeface="Bodoni MT" pitchFamily="18" charset="0"/>
                          <a:cs typeface="Calibri"/>
                        </a:rPr>
                        <a:t>→</a:t>
                      </a:r>
                      <a:r>
                        <a:rPr lang="en-IN" sz="1800" b="1" dirty="0" err="1" smtClean="0">
                          <a:latin typeface="Bodoni MT" pitchFamily="18" charset="0"/>
                        </a:rPr>
                        <a:t>id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8084"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0 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T 2 * 7 F 10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+id$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r3 Reduce by 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T</a:t>
                      </a:r>
                      <a:r>
                        <a:rPr lang="en-IN" sz="1800" dirty="0" smtClean="0">
                          <a:latin typeface="Bodoni MT" pitchFamily="18" charset="0"/>
                          <a:cs typeface="Calibri"/>
                        </a:rPr>
                        <a:t>→</a:t>
                      </a:r>
                      <a:r>
                        <a:rPr lang="en-IN" sz="1800" b="1" baseline="0" dirty="0" smtClean="0">
                          <a:latin typeface="Bodoni MT" pitchFamily="18" charset="0"/>
                          <a:cs typeface="Calibri"/>
                        </a:rPr>
                        <a:t>T*F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8084"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0 T 2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+id$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r2 Reduce by 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E</a:t>
                      </a:r>
                      <a:r>
                        <a:rPr lang="en-IN" sz="1800" dirty="0" smtClean="0">
                          <a:latin typeface="Bodoni MT" pitchFamily="18" charset="0"/>
                          <a:cs typeface="Calibri"/>
                        </a:rPr>
                        <a:t>→</a:t>
                      </a:r>
                      <a:r>
                        <a:rPr lang="en-IN" sz="1800" b="1" baseline="0" dirty="0" smtClean="0">
                          <a:latin typeface="Bodoni MT" pitchFamily="18" charset="0"/>
                          <a:cs typeface="Calibri"/>
                        </a:rPr>
                        <a:t>T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8084"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0 E 1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+id$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s6     Shift 6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80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0 E 1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+ 6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id$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s5     Shift 5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80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0 E 1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+ 6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 id 5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$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r6 Reduce by </a:t>
                      </a:r>
                      <a:r>
                        <a:rPr lang="en-IN" sz="1800" dirty="0" err="1" smtClean="0">
                          <a:latin typeface="Bodoni MT" pitchFamily="18" charset="0"/>
                        </a:rPr>
                        <a:t>F</a:t>
                      </a:r>
                      <a:r>
                        <a:rPr lang="en-IN" sz="1800" dirty="0" err="1" smtClean="0">
                          <a:latin typeface="Bodoni MT" pitchFamily="18" charset="0"/>
                          <a:cs typeface="Calibri"/>
                        </a:rPr>
                        <a:t>→</a:t>
                      </a:r>
                      <a:r>
                        <a:rPr lang="en-IN" sz="1800" b="1" dirty="0" err="1" smtClean="0">
                          <a:latin typeface="Bodoni MT" pitchFamily="18" charset="0"/>
                        </a:rPr>
                        <a:t>id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80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0 E 1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+ 6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 F 3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$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r4 Reduce by 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T</a:t>
                      </a:r>
                      <a:r>
                        <a:rPr lang="en-IN" sz="1800" dirty="0" smtClean="0">
                          <a:latin typeface="Bodoni MT" pitchFamily="18" charset="0"/>
                          <a:cs typeface="Calibri"/>
                        </a:rPr>
                        <a:t>→</a:t>
                      </a:r>
                      <a:r>
                        <a:rPr lang="en-IN" sz="1800" b="1" baseline="0" dirty="0" smtClean="0">
                          <a:latin typeface="Bodoni MT" pitchFamily="18" charset="0"/>
                          <a:cs typeface="Calibri"/>
                        </a:rPr>
                        <a:t>F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80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0 E 1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+ 6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 T 9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$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r1 Reduce by 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E</a:t>
                      </a:r>
                      <a:r>
                        <a:rPr lang="en-IN" sz="1800" dirty="0" smtClean="0">
                          <a:latin typeface="Bodoni MT" pitchFamily="18" charset="0"/>
                          <a:cs typeface="Calibri"/>
                        </a:rPr>
                        <a:t>→</a:t>
                      </a:r>
                      <a:r>
                        <a:rPr lang="en-IN" sz="1800" b="1" baseline="0" dirty="0" smtClean="0">
                          <a:latin typeface="Bodoni MT" pitchFamily="18" charset="0"/>
                          <a:cs typeface="Calibri"/>
                        </a:rPr>
                        <a:t>E+T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80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0</a:t>
                      </a:r>
                      <a:r>
                        <a:rPr lang="en-IN" baseline="0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 E 1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$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  <a:latin typeface="Bodoni MT" pitchFamily="18" charset="0"/>
                        </a:rPr>
                        <a:t>Accept</a:t>
                      </a:r>
                      <a:endParaRPr lang="en-US" dirty="0">
                        <a:solidFill>
                          <a:schemeClr val="tx1"/>
                        </a:solidFill>
                        <a:latin typeface="Bodoni MT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39970" name="Ink 7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57938" y="1768475"/>
              <a:ext cx="160337" cy="1588"/>
            </p14:xfrm>
          </p:contentPart>
        </mc:Choice>
        <mc:Fallback xmlns="">
          <p:pic>
            <p:nvPicPr>
              <p:cNvPr id="339970" name="Ink 7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48612" y="1727187"/>
                <a:ext cx="178989" cy="8416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E→ E+E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E→ </a:t>
            </a:r>
            <a:r>
              <a:rPr lang="en-US" dirty="0" smtClean="0"/>
              <a:t>E*E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/>
              <a:t>E→(E)</a:t>
            </a:r>
            <a:endParaRPr lang="en-IN" dirty="0"/>
          </a:p>
          <a:p>
            <a:pPr marL="0" indent="0">
              <a:buNone/>
            </a:pPr>
            <a:r>
              <a:rPr lang="en-US" dirty="0" err="1"/>
              <a:t>E→id</a:t>
            </a:r>
            <a:r>
              <a:rPr lang="en-US" dirty="0"/>
              <a:t> 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G</a:t>
            </a:r>
            <a:r>
              <a:rPr lang="en-US" b="1" dirty="0">
                <a:solidFill>
                  <a:srgbClr val="FF0000"/>
                </a:solidFill>
              </a:rPr>
              <a:t>=({E},{+,*,id,(,)},P,E)</a:t>
            </a:r>
            <a:endParaRPr lang="en-I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313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F13860B-870E-43D1-BBB7-50CAA68CB358}" type="datetime4">
              <a:rPr lang="en-US"/>
              <a:pPr>
                <a:defRPr/>
              </a:pPr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SCS1303-Compiler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F2C2D0-E4C9-4499-ABAE-FA5BDDD2A9D0}" type="slidenum">
              <a:rPr lang="en-US"/>
              <a:pPr>
                <a:defRPr/>
              </a:pPr>
              <a:t>160</a:t>
            </a:fld>
            <a:endParaRPr lang="en-US"/>
          </a:p>
        </p:txBody>
      </p:sp>
      <p:pic>
        <p:nvPicPr>
          <p:cNvPr id="3789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5" y="71414"/>
            <a:ext cx="7929563" cy="578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75" y="6000768"/>
            <a:ext cx="2124075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4191000" cy="715962"/>
          </a:xfrm>
        </p:spPr>
        <p:txBody>
          <a:bodyPr>
            <a:normAutofit fontScale="90000"/>
          </a:bodyPr>
          <a:lstStyle/>
          <a:p>
            <a:pPr algn="l"/>
            <a:r>
              <a:rPr lang="en-US" u="sng" dirty="0" smtClean="0"/>
              <a:t>Problem-2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7912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	Construct the SLR parsing table and parse the string </a:t>
            </a:r>
            <a:r>
              <a:rPr lang="en-US" u="sng" dirty="0" err="1" smtClean="0">
                <a:solidFill>
                  <a:srgbClr val="FF0066"/>
                </a:solidFill>
              </a:rPr>
              <a:t>abab</a:t>
            </a:r>
            <a:r>
              <a:rPr lang="en-US" u="sng" dirty="0" smtClean="0">
                <a:solidFill>
                  <a:srgbClr val="FF0066"/>
                </a:solidFill>
              </a:rPr>
              <a:t> </a:t>
            </a:r>
            <a:r>
              <a:rPr lang="en-US" dirty="0" smtClean="0"/>
              <a:t>for the following grammar</a:t>
            </a:r>
          </a:p>
          <a:p>
            <a:pPr>
              <a:buNone/>
            </a:pPr>
            <a:r>
              <a:rPr lang="en-US" dirty="0" smtClean="0"/>
              <a:t>S -&gt; AA</a:t>
            </a:r>
          </a:p>
          <a:p>
            <a:pPr>
              <a:buNone/>
            </a:pPr>
            <a:r>
              <a:rPr lang="en-US" dirty="0" smtClean="0"/>
              <a:t>A -&gt; </a:t>
            </a:r>
            <a:r>
              <a:rPr lang="en-US" dirty="0" err="1" smtClean="0"/>
              <a:t>aA</a:t>
            </a:r>
            <a:r>
              <a:rPr lang="en-US" dirty="0" smtClean="0"/>
              <a:t> | b</a:t>
            </a:r>
          </a:p>
          <a:p>
            <a:pPr>
              <a:buNone/>
            </a:pPr>
            <a:r>
              <a:rPr lang="en-US" u="sng" dirty="0" err="1" smtClean="0"/>
              <a:t>Soln</a:t>
            </a:r>
            <a:r>
              <a:rPr lang="en-US" u="sng" dirty="0" smtClean="0"/>
              <a:t>:</a:t>
            </a:r>
          </a:p>
          <a:p>
            <a:pPr marL="514350" indent="-514350">
              <a:buAutoNum type="arabicPeriod"/>
            </a:pPr>
            <a:r>
              <a:rPr lang="en-US" u="sng" dirty="0" smtClean="0"/>
              <a:t>Augmented Grammar</a:t>
            </a:r>
          </a:p>
          <a:p>
            <a:pPr marL="514350" indent="-51435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00200" y="4495800"/>
            <a:ext cx="2743200" cy="1524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None/>
            </a:pPr>
            <a:endParaRPr lang="en-US" sz="3200" dirty="0" smtClean="0"/>
          </a:p>
          <a:p>
            <a:pPr>
              <a:buNone/>
            </a:pPr>
            <a:r>
              <a:rPr lang="en-US" sz="3200" dirty="0" smtClean="0"/>
              <a:t>S</a:t>
            </a:r>
            <a:r>
              <a:rPr lang="en-US" sz="3200" baseline="30000" dirty="0" smtClean="0"/>
              <a:t>’</a:t>
            </a:r>
            <a:r>
              <a:rPr lang="en-US" sz="3200" dirty="0" smtClean="0"/>
              <a:t>-&gt; S</a:t>
            </a:r>
          </a:p>
          <a:p>
            <a:pPr>
              <a:buNone/>
            </a:pPr>
            <a:r>
              <a:rPr lang="en-US" sz="3200" dirty="0" smtClean="0"/>
              <a:t>S -&gt; AA</a:t>
            </a:r>
          </a:p>
          <a:p>
            <a:pPr>
              <a:buNone/>
            </a:pPr>
            <a:r>
              <a:rPr lang="en-US" sz="3200" dirty="0" smtClean="0"/>
              <a:t>A -&gt; </a:t>
            </a:r>
            <a:r>
              <a:rPr lang="en-US" sz="3200" dirty="0" err="1" smtClean="0"/>
              <a:t>aA</a:t>
            </a:r>
            <a:r>
              <a:rPr lang="en-US" sz="3200" dirty="0" smtClean="0"/>
              <a:t> | b</a:t>
            </a:r>
          </a:p>
          <a:p>
            <a:pPr algn="ctr"/>
            <a:endParaRPr lang="en-US" sz="3200" dirty="0"/>
          </a:p>
        </p:txBody>
      </p:sp>
      <p:pic>
        <p:nvPicPr>
          <p:cNvPr id="5" name="Picture 2" descr="HEADER New copy"/>
          <p:cNvPicPr>
            <a:picLocks noChangeAspect="1" noChangeArrowheads="1"/>
          </p:cNvPicPr>
          <p:nvPr/>
        </p:nvPicPr>
        <p:blipFill>
          <a:blip r:embed="rId2" cstate="print"/>
          <a:srcRect l="43334" r="43333" b="58537"/>
          <a:stretch>
            <a:fillRect/>
          </a:stretch>
        </p:blipFill>
        <p:spPr bwMode="auto">
          <a:xfrm>
            <a:off x="7924800" y="0"/>
            <a:ext cx="12192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114800" cy="563562"/>
          </a:xfrm>
        </p:spPr>
        <p:txBody>
          <a:bodyPr>
            <a:normAutofit fontScale="90000"/>
          </a:bodyPr>
          <a:lstStyle/>
          <a:p>
            <a:pPr algn="l"/>
            <a:r>
              <a:rPr lang="en-US" u="sng" dirty="0" smtClean="0"/>
              <a:t>LR (0) Items</a:t>
            </a:r>
            <a:endParaRPr lang="en-US" u="sng" dirty="0"/>
          </a:p>
        </p:txBody>
      </p:sp>
      <p:sp>
        <p:nvSpPr>
          <p:cNvPr id="4" name="Rectangle 3"/>
          <p:cNvSpPr/>
          <p:nvPr/>
        </p:nvSpPr>
        <p:spPr>
          <a:xfrm>
            <a:off x="533400" y="990600"/>
            <a:ext cx="2057400" cy="1295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S</a:t>
            </a:r>
            <a:r>
              <a:rPr lang="en-US" sz="2400" baseline="30000" dirty="0" smtClean="0"/>
              <a:t>’</a:t>
            </a:r>
            <a:r>
              <a:rPr lang="en-US" sz="2400" dirty="0" smtClean="0"/>
              <a:t>-&gt; </a:t>
            </a:r>
            <a:r>
              <a:rPr lang="en-IN" sz="2400" b="1" dirty="0" smtClean="0">
                <a:latin typeface="Bodoni MT" pitchFamily="18" charset="0"/>
              </a:rPr>
              <a:t>•</a:t>
            </a:r>
            <a:r>
              <a:rPr lang="en-US" sz="2400" dirty="0" smtClean="0"/>
              <a:t> S</a:t>
            </a:r>
          </a:p>
          <a:p>
            <a:pPr>
              <a:buNone/>
            </a:pPr>
            <a:r>
              <a:rPr lang="en-US" sz="2400" dirty="0" smtClean="0"/>
              <a:t>S -&gt; </a:t>
            </a:r>
            <a:r>
              <a:rPr lang="en-IN" sz="2400" b="1" dirty="0" smtClean="0">
                <a:latin typeface="Bodoni MT" pitchFamily="18" charset="0"/>
              </a:rPr>
              <a:t>•</a:t>
            </a:r>
            <a:r>
              <a:rPr lang="en-US" sz="2400" dirty="0" smtClean="0"/>
              <a:t> AA</a:t>
            </a:r>
          </a:p>
          <a:p>
            <a:pPr>
              <a:buNone/>
            </a:pPr>
            <a:r>
              <a:rPr lang="en-US" sz="2400" dirty="0" smtClean="0"/>
              <a:t>A -&gt; </a:t>
            </a:r>
            <a:r>
              <a:rPr lang="en-IN" sz="2400" b="1" dirty="0" smtClean="0">
                <a:latin typeface="Bodoni MT" pitchFamily="18" charset="0"/>
              </a:rPr>
              <a:t>•</a:t>
            </a:r>
            <a:r>
              <a:rPr lang="en-US" sz="2400" dirty="0" smtClean="0"/>
              <a:t> </a:t>
            </a:r>
            <a:r>
              <a:rPr lang="en-US" sz="2400" dirty="0" err="1" smtClean="0"/>
              <a:t>aA</a:t>
            </a:r>
            <a:r>
              <a:rPr lang="en-US" sz="2400" dirty="0" smtClean="0"/>
              <a:t> </a:t>
            </a:r>
          </a:p>
          <a:p>
            <a:pPr>
              <a:buNone/>
            </a:pPr>
            <a:r>
              <a:rPr lang="en-US" sz="2400" dirty="0" smtClean="0"/>
              <a:t>A -&gt; </a:t>
            </a:r>
            <a:r>
              <a:rPr lang="en-IN" sz="2400" b="1" dirty="0" smtClean="0">
                <a:latin typeface="Bodoni MT" pitchFamily="18" charset="0"/>
              </a:rPr>
              <a:t>• </a:t>
            </a:r>
            <a:r>
              <a:rPr lang="en-US" sz="2400" dirty="0" smtClean="0"/>
              <a:t>b</a:t>
            </a:r>
          </a:p>
          <a:p>
            <a:pPr algn="ctr"/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6200" y="1676400"/>
            <a:ext cx="68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</a:t>
            </a:r>
            <a:r>
              <a:rPr lang="en-US" sz="2400" baseline="-25000" dirty="0"/>
              <a:t>0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236220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C00000"/>
                </a:solidFill>
              </a:rPr>
              <a:t>Goto</a:t>
            </a:r>
            <a:r>
              <a:rPr lang="en-US" sz="2400" dirty="0" smtClean="0">
                <a:solidFill>
                  <a:srgbClr val="C00000"/>
                </a:solidFill>
              </a:rPr>
              <a:t> (I</a:t>
            </a:r>
            <a:r>
              <a:rPr lang="en-US" sz="2400" baseline="-25000" dirty="0" smtClean="0">
                <a:solidFill>
                  <a:srgbClr val="C00000"/>
                </a:solidFill>
              </a:rPr>
              <a:t>0</a:t>
            </a:r>
            <a:r>
              <a:rPr lang="en-US" sz="2400" dirty="0" smtClean="0">
                <a:solidFill>
                  <a:srgbClr val="C00000"/>
                </a:solidFill>
              </a:rPr>
              <a:t>, S)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2819400"/>
            <a:ext cx="2133600" cy="533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S</a:t>
            </a:r>
            <a:r>
              <a:rPr lang="en-US" sz="2400" baseline="30000" dirty="0" smtClean="0"/>
              <a:t>’</a:t>
            </a:r>
            <a:r>
              <a:rPr lang="en-US" sz="2400" dirty="0" smtClean="0"/>
              <a:t>-&gt; S </a:t>
            </a:r>
            <a:r>
              <a:rPr lang="en-IN" sz="2400" b="1" dirty="0" smtClean="0">
                <a:latin typeface="Bodoni MT" pitchFamily="18" charset="0"/>
              </a:rPr>
              <a:t>•</a:t>
            </a:r>
            <a:endParaRPr lang="en-US" sz="2400" dirty="0" smtClean="0"/>
          </a:p>
          <a:p>
            <a:pPr algn="ctr"/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6200" y="2743200"/>
            <a:ext cx="68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</a:t>
            </a:r>
            <a:r>
              <a:rPr lang="en-US" sz="2400" baseline="-25000" dirty="0" smtClean="0"/>
              <a:t>1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81000" y="510540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C00000"/>
                </a:solidFill>
              </a:rPr>
              <a:t>Goto</a:t>
            </a:r>
            <a:r>
              <a:rPr lang="en-US" sz="2400" dirty="0" smtClean="0">
                <a:solidFill>
                  <a:srgbClr val="C00000"/>
                </a:solidFill>
              </a:rPr>
              <a:t> (I</a:t>
            </a:r>
            <a:r>
              <a:rPr lang="en-US" sz="2400" baseline="-25000" dirty="0" smtClean="0">
                <a:solidFill>
                  <a:srgbClr val="C00000"/>
                </a:solidFill>
              </a:rPr>
              <a:t>0</a:t>
            </a:r>
            <a:r>
              <a:rPr lang="en-US" sz="2400" dirty="0" smtClean="0">
                <a:solidFill>
                  <a:srgbClr val="C00000"/>
                </a:solidFill>
              </a:rPr>
              <a:t>, a)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" y="3886200"/>
            <a:ext cx="2133600" cy="1066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S -&gt; A</a:t>
            </a:r>
            <a:r>
              <a:rPr lang="en-IN" sz="2400" b="1" dirty="0" smtClean="0">
                <a:latin typeface="Bodoni MT" pitchFamily="18" charset="0"/>
              </a:rPr>
              <a:t> • </a:t>
            </a:r>
            <a:r>
              <a:rPr lang="en-US" sz="2400" dirty="0" smtClean="0"/>
              <a:t>A</a:t>
            </a:r>
          </a:p>
          <a:p>
            <a:pPr>
              <a:buNone/>
            </a:pPr>
            <a:r>
              <a:rPr lang="en-US" sz="2400" dirty="0" smtClean="0"/>
              <a:t>A -&gt; </a:t>
            </a:r>
            <a:r>
              <a:rPr lang="en-IN" sz="2400" b="1" dirty="0" smtClean="0">
                <a:latin typeface="Bodoni MT" pitchFamily="18" charset="0"/>
              </a:rPr>
              <a:t>•</a:t>
            </a:r>
            <a:r>
              <a:rPr lang="en-US" sz="2400" dirty="0" smtClean="0"/>
              <a:t> </a:t>
            </a:r>
            <a:r>
              <a:rPr lang="en-US" sz="2400" dirty="0" err="1" smtClean="0"/>
              <a:t>aA</a:t>
            </a:r>
            <a:r>
              <a:rPr lang="en-US" sz="2400" dirty="0" smtClean="0"/>
              <a:t> </a:t>
            </a:r>
          </a:p>
          <a:p>
            <a:pPr>
              <a:buNone/>
            </a:pPr>
            <a:r>
              <a:rPr lang="en-US" sz="2400" dirty="0" smtClean="0"/>
              <a:t>A -&gt;</a:t>
            </a:r>
            <a:r>
              <a:rPr lang="en-IN" sz="2400" b="1" dirty="0" smtClean="0">
                <a:latin typeface="Bodoni MT" pitchFamily="18" charset="0"/>
              </a:rPr>
              <a:t> •</a:t>
            </a:r>
            <a:r>
              <a:rPr lang="en-US" sz="2400" dirty="0" smtClean="0"/>
              <a:t> b</a:t>
            </a:r>
          </a:p>
          <a:p>
            <a:pPr algn="ctr"/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4114800"/>
            <a:ext cx="68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</a:t>
            </a:r>
            <a:r>
              <a:rPr lang="en-US" sz="2400" baseline="-25000" dirty="0" smtClean="0"/>
              <a:t>2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5410200"/>
            <a:ext cx="83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</a:t>
            </a:r>
            <a:r>
              <a:rPr lang="en-US" sz="2400" baseline="-25000" dirty="0" smtClean="0"/>
              <a:t>3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457200" y="5638800"/>
            <a:ext cx="2057400" cy="1219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None/>
            </a:pPr>
            <a:r>
              <a:rPr lang="en-US" sz="2400" dirty="0" smtClean="0"/>
              <a:t>A -&gt; a</a:t>
            </a:r>
            <a:r>
              <a:rPr lang="en-IN" sz="2400" b="1" dirty="0" smtClean="0">
                <a:latin typeface="Bodoni MT" pitchFamily="18" charset="0"/>
              </a:rPr>
              <a:t> • </a:t>
            </a:r>
            <a:r>
              <a:rPr lang="en-US" sz="2400" dirty="0" smtClean="0"/>
              <a:t>A </a:t>
            </a:r>
          </a:p>
          <a:p>
            <a:pPr>
              <a:buNone/>
            </a:pPr>
            <a:r>
              <a:rPr lang="en-US" sz="2400" dirty="0" smtClean="0"/>
              <a:t>A -&gt; </a:t>
            </a:r>
            <a:r>
              <a:rPr lang="en-IN" sz="2400" b="1" dirty="0" smtClean="0">
                <a:latin typeface="Bodoni MT" pitchFamily="18" charset="0"/>
              </a:rPr>
              <a:t>•</a:t>
            </a:r>
            <a:r>
              <a:rPr lang="en-US" sz="2400" dirty="0" smtClean="0"/>
              <a:t> </a:t>
            </a:r>
            <a:r>
              <a:rPr lang="en-US" sz="2400" dirty="0" err="1" smtClean="0"/>
              <a:t>aA</a:t>
            </a:r>
            <a:r>
              <a:rPr lang="en-US" sz="2400" dirty="0" smtClean="0"/>
              <a:t> </a:t>
            </a:r>
          </a:p>
          <a:p>
            <a:pPr>
              <a:buNone/>
            </a:pPr>
            <a:r>
              <a:rPr lang="en-US" sz="2400" dirty="0" smtClean="0"/>
              <a:t>A -&gt; </a:t>
            </a:r>
            <a:r>
              <a:rPr lang="en-IN" sz="2400" b="1" dirty="0" smtClean="0">
                <a:latin typeface="Bodoni MT" pitchFamily="18" charset="0"/>
              </a:rPr>
              <a:t>•</a:t>
            </a:r>
            <a:r>
              <a:rPr lang="en-US" sz="2400" dirty="0" smtClean="0"/>
              <a:t> b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200" y="342900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C00000"/>
                </a:solidFill>
              </a:rPr>
              <a:t>Goto</a:t>
            </a:r>
            <a:r>
              <a:rPr lang="en-US" sz="2400" dirty="0" smtClean="0">
                <a:solidFill>
                  <a:srgbClr val="C00000"/>
                </a:solidFill>
              </a:rPr>
              <a:t> (I</a:t>
            </a:r>
            <a:r>
              <a:rPr lang="en-US" sz="2400" baseline="-25000" dirty="0" smtClean="0">
                <a:solidFill>
                  <a:srgbClr val="C00000"/>
                </a:solidFill>
              </a:rPr>
              <a:t>0</a:t>
            </a:r>
            <a:r>
              <a:rPr lang="en-US" sz="2400" dirty="0" smtClean="0">
                <a:solidFill>
                  <a:srgbClr val="C00000"/>
                </a:solidFill>
              </a:rPr>
              <a:t>, A)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76600" y="68580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C00000"/>
                </a:solidFill>
              </a:rPr>
              <a:t>Goto</a:t>
            </a:r>
            <a:r>
              <a:rPr lang="en-US" sz="2400" dirty="0" smtClean="0">
                <a:solidFill>
                  <a:srgbClr val="C00000"/>
                </a:solidFill>
              </a:rPr>
              <a:t> (I</a:t>
            </a:r>
            <a:r>
              <a:rPr lang="en-US" sz="2400" baseline="-25000" dirty="0" smtClean="0">
                <a:solidFill>
                  <a:srgbClr val="C00000"/>
                </a:solidFill>
              </a:rPr>
              <a:t>0</a:t>
            </a:r>
            <a:r>
              <a:rPr lang="en-US" sz="2400" dirty="0" smtClean="0">
                <a:solidFill>
                  <a:srgbClr val="C00000"/>
                </a:solidFill>
              </a:rPr>
              <a:t>, b)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352800" y="1219200"/>
            <a:ext cx="1600200" cy="381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A -&gt; b</a:t>
            </a:r>
            <a:r>
              <a:rPr lang="en-IN" sz="2400" b="1" dirty="0" smtClean="0">
                <a:latin typeface="Bodoni MT" pitchFamily="18" charset="0"/>
              </a:rPr>
              <a:t> •</a:t>
            </a:r>
            <a:endParaRPr lang="en-US" sz="2400" dirty="0" smtClean="0"/>
          </a:p>
          <a:p>
            <a:pPr algn="ctr"/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2743200" y="1066800"/>
            <a:ext cx="53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</a:t>
            </a:r>
            <a:r>
              <a:rPr lang="en-US" sz="2400" baseline="-25000" dirty="0" smtClean="0"/>
              <a:t>4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3276600" y="17526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C00000"/>
                </a:solidFill>
              </a:rPr>
              <a:t>Goto</a:t>
            </a:r>
            <a:r>
              <a:rPr lang="en-US" sz="2400" dirty="0" smtClean="0">
                <a:solidFill>
                  <a:srgbClr val="C00000"/>
                </a:solidFill>
              </a:rPr>
              <a:t> (I</a:t>
            </a:r>
            <a:r>
              <a:rPr lang="en-US" sz="2400" baseline="-25000" dirty="0" smtClean="0">
                <a:solidFill>
                  <a:srgbClr val="C00000"/>
                </a:solidFill>
              </a:rPr>
              <a:t>2</a:t>
            </a:r>
            <a:r>
              <a:rPr lang="en-US" sz="2400" dirty="0" smtClean="0">
                <a:solidFill>
                  <a:srgbClr val="C00000"/>
                </a:solidFill>
              </a:rPr>
              <a:t>, A)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352800" y="2286000"/>
            <a:ext cx="1600200" cy="533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S -&gt; AA</a:t>
            </a:r>
            <a:r>
              <a:rPr lang="en-IN" sz="2400" b="1" dirty="0" smtClean="0">
                <a:latin typeface="Bodoni MT" pitchFamily="18" charset="0"/>
              </a:rPr>
              <a:t> •</a:t>
            </a:r>
            <a:endParaRPr lang="en-US" sz="2400" dirty="0" smtClean="0"/>
          </a:p>
          <a:p>
            <a:pPr algn="ctr"/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3352800" y="2971801"/>
            <a:ext cx="17526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C00000"/>
                </a:solidFill>
              </a:rPr>
              <a:t>Goto</a:t>
            </a:r>
            <a:r>
              <a:rPr lang="en-US" sz="2400" dirty="0" smtClean="0">
                <a:solidFill>
                  <a:srgbClr val="C00000"/>
                </a:solidFill>
              </a:rPr>
              <a:t> (I</a:t>
            </a:r>
            <a:r>
              <a:rPr lang="en-US" sz="2400" baseline="-25000" dirty="0" smtClean="0">
                <a:solidFill>
                  <a:srgbClr val="C00000"/>
                </a:solidFill>
              </a:rPr>
              <a:t>2</a:t>
            </a:r>
            <a:r>
              <a:rPr lang="en-US" sz="2400" dirty="0" smtClean="0">
                <a:solidFill>
                  <a:srgbClr val="C00000"/>
                </a:solidFill>
              </a:rPr>
              <a:t>, a)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352800" y="3581400"/>
            <a:ext cx="1752600" cy="1295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A -&gt; a </a:t>
            </a:r>
            <a:r>
              <a:rPr lang="en-IN" sz="2400" b="1" dirty="0" smtClean="0">
                <a:latin typeface="Bodoni MT" pitchFamily="18" charset="0"/>
              </a:rPr>
              <a:t>•</a:t>
            </a:r>
            <a:r>
              <a:rPr lang="en-US" sz="2400" dirty="0" smtClean="0"/>
              <a:t> A</a:t>
            </a:r>
          </a:p>
          <a:p>
            <a:r>
              <a:rPr lang="en-US" sz="2400" dirty="0" smtClean="0"/>
              <a:t>A -&gt; </a:t>
            </a:r>
            <a:r>
              <a:rPr lang="en-IN" sz="2400" b="1" dirty="0" smtClean="0">
                <a:latin typeface="Bodoni MT" pitchFamily="18" charset="0"/>
              </a:rPr>
              <a:t>•</a:t>
            </a:r>
            <a:r>
              <a:rPr lang="en-US" sz="2400" dirty="0" smtClean="0"/>
              <a:t> </a:t>
            </a:r>
            <a:r>
              <a:rPr lang="en-US" sz="2400" dirty="0" err="1" smtClean="0"/>
              <a:t>aA</a:t>
            </a:r>
            <a:r>
              <a:rPr lang="en-US" sz="2400" dirty="0" smtClean="0"/>
              <a:t> </a:t>
            </a:r>
          </a:p>
          <a:p>
            <a:pPr>
              <a:buNone/>
            </a:pPr>
            <a:r>
              <a:rPr lang="en-US" sz="2400" dirty="0" smtClean="0"/>
              <a:t>A -&gt; </a:t>
            </a:r>
            <a:r>
              <a:rPr lang="en-IN" sz="2400" b="1" dirty="0" smtClean="0">
                <a:latin typeface="Bodoni MT" pitchFamily="18" charset="0"/>
              </a:rPr>
              <a:t>•</a:t>
            </a:r>
            <a:r>
              <a:rPr lang="en-US" sz="2400" dirty="0" smtClean="0"/>
              <a:t> b</a:t>
            </a:r>
          </a:p>
          <a:p>
            <a:pPr algn="ctr"/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2743200" y="2217003"/>
            <a:ext cx="60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</a:t>
            </a:r>
            <a:r>
              <a:rPr lang="en-US" sz="2400" baseline="-25000" dirty="0" smtClean="0"/>
              <a:t>5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2819400" y="3810000"/>
            <a:ext cx="53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</a:t>
            </a:r>
            <a:r>
              <a:rPr lang="en-US" sz="2400" baseline="-25000" dirty="0" smtClean="0"/>
              <a:t>3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3352800" y="4953000"/>
            <a:ext cx="17526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C00000"/>
                </a:solidFill>
              </a:rPr>
              <a:t>Goto</a:t>
            </a:r>
            <a:r>
              <a:rPr lang="en-US" sz="2400" dirty="0" smtClean="0">
                <a:solidFill>
                  <a:srgbClr val="C00000"/>
                </a:solidFill>
              </a:rPr>
              <a:t> (I</a:t>
            </a:r>
            <a:r>
              <a:rPr lang="en-US" sz="2400" baseline="-25000" dirty="0" smtClean="0">
                <a:solidFill>
                  <a:srgbClr val="C00000"/>
                </a:solidFill>
              </a:rPr>
              <a:t>2</a:t>
            </a:r>
            <a:r>
              <a:rPr lang="en-US" sz="2400" dirty="0" smtClean="0">
                <a:solidFill>
                  <a:srgbClr val="C00000"/>
                </a:solidFill>
              </a:rPr>
              <a:t>, b)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352800" y="5486400"/>
            <a:ext cx="1828800" cy="381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A -&gt; b</a:t>
            </a:r>
            <a:r>
              <a:rPr lang="en-IN" sz="2400" b="1" dirty="0" smtClean="0">
                <a:latin typeface="Bodoni MT" pitchFamily="18" charset="0"/>
              </a:rPr>
              <a:t> •</a:t>
            </a:r>
            <a:endParaRPr lang="en-US" sz="2400" dirty="0" smtClean="0"/>
          </a:p>
          <a:p>
            <a:pPr algn="ctr"/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2819400" y="5410200"/>
            <a:ext cx="53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</a:t>
            </a:r>
            <a:r>
              <a:rPr lang="en-US" sz="2400" baseline="-25000" dirty="0" smtClean="0"/>
              <a:t>4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6172200" y="762000"/>
            <a:ext cx="17526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C00000"/>
                </a:solidFill>
              </a:rPr>
              <a:t>Goto</a:t>
            </a:r>
            <a:r>
              <a:rPr lang="en-US" sz="2400" dirty="0" smtClean="0">
                <a:solidFill>
                  <a:srgbClr val="C00000"/>
                </a:solidFill>
              </a:rPr>
              <a:t> (I</a:t>
            </a:r>
            <a:r>
              <a:rPr lang="en-US" sz="2400" baseline="-25000" dirty="0" smtClean="0">
                <a:solidFill>
                  <a:srgbClr val="C00000"/>
                </a:solidFill>
              </a:rPr>
              <a:t>3</a:t>
            </a:r>
            <a:r>
              <a:rPr lang="en-US" sz="2400" dirty="0" smtClean="0">
                <a:solidFill>
                  <a:srgbClr val="C00000"/>
                </a:solidFill>
              </a:rPr>
              <a:t>, </a:t>
            </a:r>
            <a:r>
              <a:rPr lang="en-US" sz="2400" dirty="0">
                <a:solidFill>
                  <a:srgbClr val="C00000"/>
                </a:solidFill>
              </a:rPr>
              <a:t>A</a:t>
            </a:r>
            <a:r>
              <a:rPr lang="en-US" sz="2400" dirty="0" smtClean="0">
                <a:solidFill>
                  <a:srgbClr val="C00000"/>
                </a:solidFill>
              </a:rPr>
              <a:t>)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248400" y="1371600"/>
            <a:ext cx="1981200" cy="457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None/>
            </a:pPr>
            <a:r>
              <a:rPr lang="en-US" sz="2400" dirty="0" smtClean="0"/>
              <a:t>A -&gt; </a:t>
            </a:r>
            <a:r>
              <a:rPr lang="en-US" sz="2400" dirty="0" err="1" smtClean="0"/>
              <a:t>aA</a:t>
            </a:r>
            <a:r>
              <a:rPr lang="en-IN" sz="2400" b="1" dirty="0" smtClean="0">
                <a:latin typeface="Bodoni MT" pitchFamily="18" charset="0"/>
              </a:rPr>
              <a:t> •</a:t>
            </a:r>
            <a:r>
              <a:rPr lang="en-US" sz="2400" dirty="0" smtClean="0"/>
              <a:t>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62600" y="1295400"/>
            <a:ext cx="53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</a:t>
            </a:r>
            <a:r>
              <a:rPr lang="en-US" sz="2400" baseline="-25000" dirty="0" smtClean="0"/>
              <a:t>6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6248400" y="1905000"/>
            <a:ext cx="17526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C00000"/>
                </a:solidFill>
              </a:rPr>
              <a:t>Goto</a:t>
            </a:r>
            <a:r>
              <a:rPr lang="en-US" sz="2400" dirty="0" smtClean="0">
                <a:solidFill>
                  <a:srgbClr val="C00000"/>
                </a:solidFill>
              </a:rPr>
              <a:t> (I</a:t>
            </a:r>
            <a:r>
              <a:rPr lang="en-US" sz="2400" baseline="-25000" dirty="0" smtClean="0">
                <a:solidFill>
                  <a:srgbClr val="C00000"/>
                </a:solidFill>
              </a:rPr>
              <a:t>3</a:t>
            </a:r>
            <a:r>
              <a:rPr lang="en-US" sz="2400" dirty="0" smtClean="0">
                <a:solidFill>
                  <a:srgbClr val="C00000"/>
                </a:solidFill>
              </a:rPr>
              <a:t>, a)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172200" y="2514600"/>
            <a:ext cx="2057400" cy="1219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None/>
            </a:pPr>
            <a:r>
              <a:rPr lang="en-US" sz="2400" dirty="0" smtClean="0"/>
              <a:t>A -&gt; a</a:t>
            </a:r>
            <a:r>
              <a:rPr lang="en-IN" sz="2400" b="1" dirty="0" smtClean="0">
                <a:latin typeface="Bodoni MT" pitchFamily="18" charset="0"/>
              </a:rPr>
              <a:t> • </a:t>
            </a:r>
            <a:r>
              <a:rPr lang="en-US" sz="2400" dirty="0" smtClean="0"/>
              <a:t>A </a:t>
            </a:r>
          </a:p>
          <a:p>
            <a:pPr>
              <a:buNone/>
            </a:pPr>
            <a:r>
              <a:rPr lang="en-US" sz="2400" dirty="0" smtClean="0"/>
              <a:t>A -&gt; </a:t>
            </a:r>
            <a:r>
              <a:rPr lang="en-IN" sz="2400" b="1" dirty="0" smtClean="0">
                <a:latin typeface="Bodoni MT" pitchFamily="18" charset="0"/>
              </a:rPr>
              <a:t>• </a:t>
            </a:r>
            <a:r>
              <a:rPr lang="en-US" sz="2400" dirty="0" err="1" smtClean="0"/>
              <a:t>aA</a:t>
            </a:r>
            <a:r>
              <a:rPr lang="en-US" sz="2400" dirty="0" smtClean="0"/>
              <a:t> </a:t>
            </a:r>
          </a:p>
          <a:p>
            <a:pPr>
              <a:buNone/>
            </a:pPr>
            <a:r>
              <a:rPr lang="en-US" sz="2400" dirty="0" smtClean="0"/>
              <a:t>A -&gt; </a:t>
            </a:r>
            <a:r>
              <a:rPr lang="en-IN" sz="2400" b="1" dirty="0" smtClean="0">
                <a:latin typeface="Bodoni MT" pitchFamily="18" charset="0"/>
              </a:rPr>
              <a:t>•</a:t>
            </a:r>
            <a:r>
              <a:rPr lang="en-US" sz="2400" dirty="0" smtClean="0"/>
              <a:t> b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62600" y="2667000"/>
            <a:ext cx="53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</a:t>
            </a:r>
            <a:r>
              <a:rPr lang="en-US" sz="2400" baseline="-25000" dirty="0" smtClean="0"/>
              <a:t>3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6324600" y="3810000"/>
            <a:ext cx="17526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C00000"/>
                </a:solidFill>
              </a:rPr>
              <a:t>Goto</a:t>
            </a:r>
            <a:r>
              <a:rPr lang="en-US" sz="2400" dirty="0" smtClean="0">
                <a:solidFill>
                  <a:srgbClr val="C00000"/>
                </a:solidFill>
              </a:rPr>
              <a:t> (I</a:t>
            </a:r>
            <a:r>
              <a:rPr lang="en-US" sz="2400" baseline="-25000" dirty="0" smtClean="0">
                <a:solidFill>
                  <a:srgbClr val="C00000"/>
                </a:solidFill>
              </a:rPr>
              <a:t>3</a:t>
            </a:r>
            <a:r>
              <a:rPr lang="en-US" sz="2400" dirty="0" smtClean="0">
                <a:solidFill>
                  <a:srgbClr val="C00000"/>
                </a:solidFill>
              </a:rPr>
              <a:t>, b)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172200" y="4419600"/>
            <a:ext cx="1981200" cy="457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A -&gt; b</a:t>
            </a:r>
            <a:r>
              <a:rPr lang="en-IN" sz="2400" b="1" dirty="0" smtClean="0">
                <a:latin typeface="Bodoni MT" pitchFamily="18" charset="0"/>
              </a:rPr>
              <a:t> •</a:t>
            </a:r>
            <a:endParaRPr lang="en-US" sz="2400" dirty="0" smtClean="0"/>
          </a:p>
          <a:p>
            <a:pPr algn="ctr"/>
            <a:endParaRPr lang="en-US" sz="2400" dirty="0"/>
          </a:p>
        </p:txBody>
      </p:sp>
      <p:sp>
        <p:nvSpPr>
          <p:cNvPr id="35" name="TextBox 34"/>
          <p:cNvSpPr txBox="1"/>
          <p:nvPr/>
        </p:nvSpPr>
        <p:spPr>
          <a:xfrm>
            <a:off x="5638800" y="4350603"/>
            <a:ext cx="53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</a:t>
            </a:r>
            <a:r>
              <a:rPr lang="en-US" sz="2400" baseline="-25000" dirty="0"/>
              <a:t>4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36" name="Picture 2" descr="HEADER New copy"/>
          <p:cNvPicPr>
            <a:picLocks noChangeAspect="1" noChangeArrowheads="1"/>
          </p:cNvPicPr>
          <p:nvPr/>
        </p:nvPicPr>
        <p:blipFill>
          <a:blip r:embed="rId2" cstate="print"/>
          <a:srcRect l="43334" r="43333" b="58537"/>
          <a:stretch>
            <a:fillRect/>
          </a:stretch>
        </p:blipFill>
        <p:spPr bwMode="auto">
          <a:xfrm>
            <a:off x="7924800" y="0"/>
            <a:ext cx="12192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0" grpId="0" animBg="1"/>
      <p:bldP spid="13" grpId="0" animBg="1"/>
      <p:bldP spid="16" grpId="0" animBg="1"/>
      <p:bldP spid="19" grpId="0" animBg="1"/>
      <p:bldP spid="21" grpId="0" animBg="1"/>
      <p:bldP spid="25" grpId="0" animBg="1"/>
      <p:bldP spid="28" grpId="0" animBg="1"/>
      <p:bldP spid="31" grpId="0" animBg="1"/>
      <p:bldP spid="34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733800" cy="48736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SLR Parsing Table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85800" y="1981200"/>
          <a:ext cx="6019800" cy="396240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03300"/>
                <a:gridCol w="1003300"/>
                <a:gridCol w="1003300"/>
                <a:gridCol w="1003300"/>
                <a:gridCol w="1003300"/>
                <a:gridCol w="1003300"/>
              </a:tblGrid>
              <a:tr h="70318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State</a:t>
                      </a:r>
                      <a:endParaRPr lang="en-US" sz="2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Action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Goto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0740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40740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0740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Accept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40740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40740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40740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40740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40740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7010400" y="1981200"/>
            <a:ext cx="1828800" cy="3962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u="sng" dirty="0" smtClean="0"/>
          </a:p>
          <a:p>
            <a:pPr algn="ctr"/>
            <a:endParaRPr lang="en-US" b="1" u="sng" dirty="0" smtClean="0"/>
          </a:p>
          <a:p>
            <a:pPr algn="ctr"/>
            <a:endParaRPr lang="en-US" b="1" u="sng" dirty="0"/>
          </a:p>
          <a:p>
            <a:pPr algn="ctr"/>
            <a:endParaRPr lang="en-US" b="1" u="sng" dirty="0" smtClean="0"/>
          </a:p>
          <a:p>
            <a:pPr algn="ctr"/>
            <a:endParaRPr lang="en-US" b="1" u="sng" dirty="0"/>
          </a:p>
          <a:p>
            <a:pPr algn="ctr"/>
            <a:endParaRPr lang="en-US" b="1" u="sng" dirty="0" smtClean="0"/>
          </a:p>
          <a:p>
            <a:pPr algn="ctr"/>
            <a:endParaRPr lang="en-US" b="1" u="sng" dirty="0"/>
          </a:p>
          <a:p>
            <a:pPr algn="ctr"/>
            <a:endParaRPr lang="en-US" b="1" u="sng" dirty="0" smtClean="0"/>
          </a:p>
          <a:p>
            <a:pPr algn="ctr"/>
            <a:endParaRPr lang="en-US" b="1" u="sng" dirty="0" smtClean="0"/>
          </a:p>
          <a:p>
            <a:pPr algn="ctr"/>
            <a:endParaRPr lang="en-US" b="1" u="sng" dirty="0"/>
          </a:p>
          <a:p>
            <a:pPr algn="ctr"/>
            <a:r>
              <a:rPr lang="en-US" b="1" u="sng" dirty="0" smtClean="0"/>
              <a:t>Reduce Action</a:t>
            </a:r>
          </a:p>
          <a:p>
            <a:pPr algn="ctr"/>
            <a:r>
              <a:rPr lang="en-US" b="1" dirty="0" smtClean="0"/>
              <a:t>I4 :A -&gt; b.</a:t>
            </a:r>
          </a:p>
          <a:p>
            <a:pPr algn="ctr"/>
            <a:r>
              <a:rPr lang="en-US" dirty="0" smtClean="0"/>
              <a:t>Follow(A)= FIRST(A)= {</a:t>
            </a:r>
            <a:r>
              <a:rPr lang="en-US" dirty="0" err="1" smtClean="0"/>
              <a:t>a,b</a:t>
            </a:r>
            <a:r>
              <a:rPr lang="en-US" dirty="0" smtClean="0"/>
              <a:t>,$}</a:t>
            </a:r>
          </a:p>
          <a:p>
            <a:pPr algn="ctr"/>
            <a:endParaRPr lang="en-US" dirty="0" smtClean="0"/>
          </a:p>
          <a:p>
            <a:pPr algn="ctr"/>
            <a:r>
              <a:rPr lang="en-US" b="1" dirty="0" smtClean="0"/>
              <a:t>I5: S-&gt;AA.</a:t>
            </a:r>
            <a:endParaRPr lang="en-US" b="1" dirty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Follow(S)= {$}</a:t>
            </a:r>
          </a:p>
          <a:p>
            <a:pPr algn="ctr"/>
            <a:endParaRPr lang="en-US" dirty="0" smtClean="0"/>
          </a:p>
          <a:p>
            <a:pPr algn="ctr"/>
            <a:r>
              <a:rPr lang="en-US" b="1" dirty="0" smtClean="0"/>
              <a:t>I6: A -&gt; </a:t>
            </a:r>
            <a:r>
              <a:rPr lang="en-US" b="1" dirty="0" err="1" smtClean="0"/>
              <a:t>aA</a:t>
            </a:r>
            <a:r>
              <a:rPr lang="en-US" b="1" dirty="0" smtClean="0"/>
              <a:t> .</a:t>
            </a:r>
          </a:p>
          <a:p>
            <a:pPr algn="ctr"/>
            <a:r>
              <a:rPr lang="en-US" dirty="0" smtClean="0"/>
              <a:t>Follow(A)= FIRST(A)= {</a:t>
            </a:r>
            <a:r>
              <a:rPr lang="en-US" dirty="0" err="1" smtClean="0"/>
              <a:t>a,b</a:t>
            </a:r>
            <a:r>
              <a:rPr lang="en-US" dirty="0" smtClean="0"/>
              <a:t>,$}</a:t>
            </a:r>
          </a:p>
          <a:p>
            <a:pPr algn="ctr"/>
            <a:r>
              <a:rPr lang="en-US" dirty="0" smtClean="0"/>
              <a:t> </a:t>
            </a:r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181600" y="228600"/>
            <a:ext cx="2895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dirty="0" smtClean="0"/>
              <a:t>S -&gt; AA ----------(1)           </a:t>
            </a:r>
          </a:p>
          <a:p>
            <a:pPr>
              <a:buNone/>
            </a:pPr>
            <a:r>
              <a:rPr lang="en-US" sz="2400" dirty="0" smtClean="0"/>
              <a:t>A -&gt; </a:t>
            </a:r>
            <a:r>
              <a:rPr lang="en-US" sz="2400" dirty="0" err="1" smtClean="0"/>
              <a:t>aA</a:t>
            </a:r>
            <a:r>
              <a:rPr lang="en-US" sz="2400" dirty="0" smtClean="0"/>
              <a:t>  ---------(2)</a:t>
            </a:r>
          </a:p>
          <a:p>
            <a:pPr>
              <a:buNone/>
            </a:pPr>
            <a:r>
              <a:rPr lang="en-US" sz="2400" dirty="0" smtClean="0"/>
              <a:t>A -&gt; b   ----------(3)</a:t>
            </a:r>
          </a:p>
        </p:txBody>
      </p:sp>
      <p:pic>
        <p:nvPicPr>
          <p:cNvPr id="9" name="Picture 2" descr="HEADER New copy"/>
          <p:cNvPicPr>
            <a:picLocks noChangeAspect="1" noChangeArrowheads="1"/>
          </p:cNvPicPr>
          <p:nvPr/>
        </p:nvPicPr>
        <p:blipFill>
          <a:blip r:embed="rId3" cstate="print"/>
          <a:srcRect l="43334" r="43333" b="58537"/>
          <a:stretch>
            <a:fillRect/>
          </a:stretch>
        </p:blipFill>
        <p:spPr bwMode="auto">
          <a:xfrm>
            <a:off x="7924800" y="0"/>
            <a:ext cx="12192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743200" cy="63976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Parsing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9144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66"/>
                </a:solidFill>
              </a:rPr>
              <a:t>Actions : Shift, Reduce, Accept, Error</a:t>
            </a:r>
            <a:endParaRPr lang="en-US" sz="2400" dirty="0">
              <a:solidFill>
                <a:srgbClr val="FF0066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1447800"/>
          <a:ext cx="5791200" cy="50292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447800"/>
                <a:gridCol w="1375410"/>
                <a:gridCol w="29679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Stack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Input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Action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abab</a:t>
                      </a:r>
                      <a:r>
                        <a:rPr lang="en-US" sz="2400" dirty="0" smtClean="0"/>
                        <a:t> $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Shift (S3)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0a3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bab</a:t>
                      </a:r>
                      <a:r>
                        <a:rPr lang="en-US" sz="2400" dirty="0" smtClean="0"/>
                        <a:t> $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Shift (S4)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0a3b4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ab</a:t>
                      </a:r>
                      <a:r>
                        <a:rPr lang="en-US" sz="2400" dirty="0" smtClean="0"/>
                        <a:t> $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Reduce (R3) A -&gt; b 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0a3A6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ab</a:t>
                      </a:r>
                      <a:r>
                        <a:rPr lang="en-US" sz="2400" dirty="0" smtClean="0"/>
                        <a:t> $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Reduce (R2) A -&gt; </a:t>
                      </a:r>
                      <a:r>
                        <a:rPr lang="en-US" sz="2400" dirty="0" err="1" smtClean="0"/>
                        <a:t>aA</a:t>
                      </a:r>
                      <a:r>
                        <a:rPr lang="en-US" sz="2400" dirty="0" smtClean="0"/>
                        <a:t> 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0A2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ab</a:t>
                      </a:r>
                      <a:r>
                        <a:rPr lang="en-US" sz="2400" dirty="0" smtClean="0"/>
                        <a:t> $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Shift (S3)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0A2a3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b$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Shift (S4)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0A2a3b4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$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Reduce (R3) A -&gt; b 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0A2a3A6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$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Reduce (R2) A -&gt; </a:t>
                      </a:r>
                      <a:r>
                        <a:rPr lang="en-US" sz="2400" dirty="0" err="1" smtClean="0"/>
                        <a:t>aA</a:t>
                      </a:r>
                      <a:r>
                        <a:rPr lang="en-US" sz="2400" dirty="0" smtClean="0"/>
                        <a:t> 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0A2A5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$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Reduce (R1) S -&gt; AA 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0S1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$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Accept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248400" y="1164477"/>
          <a:ext cx="2819400" cy="26670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69900"/>
                <a:gridCol w="469900"/>
                <a:gridCol w="469900"/>
                <a:gridCol w="469900"/>
                <a:gridCol w="469900"/>
                <a:gridCol w="469900"/>
              </a:tblGrid>
              <a:tr h="35952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State</a:t>
                      </a:r>
                      <a:endParaRPr lang="en-US" sz="11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Action</a:t>
                      </a:r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 err="1" smtClean="0"/>
                        <a:t>Goto</a:t>
                      </a:r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45342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a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b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$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A</a:t>
                      </a:r>
                      <a:endParaRPr lang="en-US" sz="1100" dirty="0"/>
                    </a:p>
                  </a:txBody>
                  <a:tcPr/>
                </a:tc>
              </a:tr>
              <a:tr h="2453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S3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S4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</a:t>
                      </a:r>
                      <a:endParaRPr lang="en-US" sz="1100" dirty="0"/>
                    </a:p>
                  </a:txBody>
                  <a:tcPr/>
                </a:tc>
              </a:tr>
              <a:tr h="40409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Accept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</a:tr>
              <a:tr h="2453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S3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S4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5</a:t>
                      </a:r>
                      <a:endParaRPr lang="en-US" sz="1100" dirty="0"/>
                    </a:p>
                  </a:txBody>
                  <a:tcPr/>
                </a:tc>
              </a:tr>
              <a:tr h="2453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S3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S4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6</a:t>
                      </a:r>
                      <a:endParaRPr lang="en-US" sz="1100" dirty="0"/>
                    </a:p>
                  </a:txBody>
                  <a:tcPr/>
                </a:tc>
              </a:tr>
              <a:tr h="2453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4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R3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R3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R3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</a:tr>
              <a:tr h="2453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R1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</a:tr>
              <a:tr h="2453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6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R2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R2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R2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2" descr="HEADER New copy"/>
          <p:cNvPicPr>
            <a:picLocks noChangeAspect="1" noChangeArrowheads="1"/>
          </p:cNvPicPr>
          <p:nvPr/>
        </p:nvPicPr>
        <p:blipFill>
          <a:blip r:embed="rId2" cstate="print"/>
          <a:srcRect l="43334" r="43333" b="58537"/>
          <a:stretch>
            <a:fillRect/>
          </a:stretch>
        </p:blipFill>
        <p:spPr bwMode="auto">
          <a:xfrm>
            <a:off x="7924800" y="0"/>
            <a:ext cx="12192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88586" y="2500306"/>
            <a:ext cx="351224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Thank you</a:t>
            </a:r>
            <a:endParaRPr lang="en-US" sz="60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2" descr="HEADER New copy"/>
          <p:cNvPicPr>
            <a:picLocks noChangeAspect="1" noChangeArrowheads="1"/>
          </p:cNvPicPr>
          <p:nvPr/>
        </p:nvPicPr>
        <p:blipFill>
          <a:blip r:embed="rId2" cstate="print"/>
          <a:srcRect l="43334" r="43333" b="58537"/>
          <a:stretch>
            <a:fillRect/>
          </a:stretch>
        </p:blipFill>
        <p:spPr bwMode="auto">
          <a:xfrm>
            <a:off x="7924800" y="0"/>
            <a:ext cx="12192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786" y="71414"/>
            <a:ext cx="6929486" cy="65403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Notational Conventions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785794"/>
            <a:ext cx="8572560" cy="5500726"/>
          </a:xfrm>
        </p:spPr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US" sz="2400" dirty="0" smtClean="0"/>
              <a:t>These symbols are terminals:</a:t>
            </a:r>
          </a:p>
          <a:p>
            <a:pPr marL="914400" lvl="1" indent="-514350" algn="just">
              <a:buFont typeface="+mj-lt"/>
              <a:buAutoNum type="romanLcPeriod"/>
            </a:pPr>
            <a:r>
              <a:rPr lang="en-US" sz="2400" dirty="0" smtClean="0"/>
              <a:t>Lower-case letters early in the alphabet such as a, b, c.</a:t>
            </a:r>
          </a:p>
          <a:p>
            <a:pPr marL="914400" lvl="1" indent="-514350" algn="just">
              <a:buFont typeface="+mj-lt"/>
              <a:buAutoNum type="romanLcPeriod"/>
            </a:pPr>
            <a:r>
              <a:rPr lang="en-US" sz="2400" dirty="0" smtClean="0"/>
              <a:t>Operator symbols such as +, -, etc.</a:t>
            </a:r>
          </a:p>
          <a:p>
            <a:pPr marL="914400" lvl="1" indent="-514350" algn="just">
              <a:buFont typeface="+mj-lt"/>
              <a:buAutoNum type="romanLcPeriod"/>
            </a:pPr>
            <a:r>
              <a:rPr lang="en-US" sz="2400" dirty="0" smtClean="0"/>
              <a:t>Punctuation symbols such as parentheses, comma etc.</a:t>
            </a:r>
          </a:p>
          <a:p>
            <a:pPr marL="914400" lvl="1" indent="-514350" algn="just">
              <a:buFont typeface="+mj-lt"/>
              <a:buAutoNum type="romanLcPeriod"/>
            </a:pPr>
            <a:r>
              <a:rPr lang="en-US" sz="2400" dirty="0" smtClean="0"/>
              <a:t>Digits 0,1,…,9.</a:t>
            </a:r>
          </a:p>
          <a:p>
            <a:pPr marL="914400" lvl="1" indent="-514350" algn="just">
              <a:buFont typeface="+mj-lt"/>
              <a:buAutoNum type="romanLcPeriod"/>
            </a:pPr>
            <a:r>
              <a:rPr lang="en-US" sz="2400" dirty="0" smtClean="0"/>
              <a:t>Boldface strings such as </a:t>
            </a:r>
            <a:r>
              <a:rPr lang="en-US" sz="2400" b="1" dirty="0" smtClean="0"/>
              <a:t>id</a:t>
            </a:r>
            <a:r>
              <a:rPr lang="en-US" sz="2400" dirty="0" smtClean="0"/>
              <a:t> or </a:t>
            </a:r>
            <a:r>
              <a:rPr lang="en-US" sz="2400" b="1" dirty="0" smtClean="0"/>
              <a:t>if</a:t>
            </a:r>
            <a:r>
              <a:rPr lang="en-US" sz="2400" dirty="0" smtClean="0"/>
              <a:t> (keywords)</a:t>
            </a:r>
          </a:p>
          <a:p>
            <a:pPr marL="514350" indent="-514350" algn="just">
              <a:buNone/>
            </a:pPr>
            <a:r>
              <a:rPr lang="en-US" sz="2400" dirty="0" smtClean="0"/>
              <a:t>	</a:t>
            </a:r>
          </a:p>
          <a:p>
            <a:pPr marL="549275" indent="-514350" algn="just">
              <a:buNone/>
            </a:pPr>
            <a:r>
              <a:rPr lang="en-US" sz="2400" dirty="0" smtClean="0"/>
              <a:t>2.    These symbols are non-terminals:</a:t>
            </a:r>
          </a:p>
          <a:p>
            <a:pPr marL="914400" lvl="1" indent="-514350" algn="just">
              <a:buFont typeface="+mj-lt"/>
              <a:buAutoNum type="romanLcPeriod"/>
            </a:pPr>
            <a:r>
              <a:rPr lang="en-US" sz="2400" dirty="0" smtClean="0"/>
              <a:t>Upper-case letters early in the alphabet such as A, B, C..</a:t>
            </a:r>
          </a:p>
          <a:p>
            <a:pPr marL="914400" lvl="1" indent="-514350" algn="just">
              <a:buFont typeface="+mj-lt"/>
              <a:buAutoNum type="romanLcPeriod"/>
            </a:pPr>
            <a:r>
              <a:rPr lang="en-US" sz="2400" dirty="0" smtClean="0"/>
              <a:t>The letter </a:t>
            </a:r>
            <a:r>
              <a:rPr lang="en-US" sz="2400" i="1" dirty="0" smtClean="0"/>
              <a:t>S</a:t>
            </a:r>
            <a:r>
              <a:rPr lang="en-US" sz="2400" dirty="0" smtClean="0"/>
              <a:t>, when it appears is usually the start symbol.</a:t>
            </a:r>
          </a:p>
          <a:p>
            <a:pPr marL="914400" lvl="1" indent="-514350" algn="just">
              <a:buFont typeface="+mj-lt"/>
              <a:buAutoNum type="romanLcPeriod"/>
            </a:pPr>
            <a:r>
              <a:rPr lang="en-US" sz="2400" dirty="0" smtClean="0"/>
              <a:t>Lower-case italic names such as </a:t>
            </a:r>
            <a:r>
              <a:rPr lang="en-US" sz="2400" i="1" dirty="0" smtClean="0"/>
              <a:t>expr or stmt</a:t>
            </a:r>
            <a:r>
              <a:rPr lang="en-US" sz="2400" dirty="0" smtClean="0"/>
              <a:t>.</a:t>
            </a:r>
          </a:p>
          <a:p>
            <a:pPr marL="514350" indent="-514350" algn="just">
              <a:buFont typeface="+mj-lt"/>
              <a:buAutoNum type="arabicPeriod"/>
            </a:pPr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786" y="71414"/>
            <a:ext cx="6929486" cy="65403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Notational Conventions(contd..)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1000108"/>
            <a:ext cx="8572560" cy="5214974"/>
          </a:xfrm>
        </p:spPr>
        <p:txBody>
          <a:bodyPr>
            <a:normAutofit/>
          </a:bodyPr>
          <a:lstStyle/>
          <a:p>
            <a:pPr marL="514350" indent="-514350" algn="just">
              <a:buAutoNum type="arabicPeriod" startAt="3"/>
            </a:pPr>
            <a:r>
              <a:rPr lang="en-US" sz="2400" dirty="0" smtClean="0"/>
              <a:t>Upper-case letters late in the alphabet, such as X,Y,Z, represent grammar symbols, that is either terminals or non-terminals.</a:t>
            </a:r>
          </a:p>
          <a:p>
            <a:pPr marL="514350" indent="-514350" algn="just">
              <a:buAutoNum type="arabicPeriod" startAt="3"/>
            </a:pPr>
            <a:endParaRPr lang="en-US" sz="2400" dirty="0" smtClean="0"/>
          </a:p>
          <a:p>
            <a:pPr marL="514350" indent="-514350" algn="just">
              <a:buAutoNum type="arabicPeriod" startAt="3"/>
            </a:pPr>
            <a:r>
              <a:rPr lang="en-US" sz="2400" dirty="0" smtClean="0"/>
              <a:t>Greek letters </a:t>
            </a:r>
            <a:r>
              <a:rPr lang="el-GR" sz="2400" dirty="0" smtClean="0"/>
              <a:t>α</a:t>
            </a:r>
            <a:r>
              <a:rPr lang="en-US" sz="2400" dirty="0" smtClean="0"/>
              <a:t> , </a:t>
            </a:r>
            <a:r>
              <a:rPr lang="el-GR" sz="2400" dirty="0" smtClean="0"/>
              <a:t>β</a:t>
            </a:r>
            <a:r>
              <a:rPr lang="en-US" sz="2400" dirty="0" smtClean="0"/>
              <a:t> , </a:t>
            </a:r>
            <a:r>
              <a:rPr lang="el-GR" sz="2400" dirty="0" smtClean="0"/>
              <a:t>γ</a:t>
            </a:r>
            <a:r>
              <a:rPr lang="en-US" sz="2400" dirty="0" smtClean="0"/>
              <a:t> represent strings of grammar symbols.</a:t>
            </a:r>
          </a:p>
          <a:p>
            <a:pPr marL="914400" lvl="1" indent="-514350" algn="just">
              <a:buNone/>
            </a:pPr>
            <a:r>
              <a:rPr lang="en-US" sz="2400" dirty="0" smtClean="0"/>
              <a:t>  </a:t>
            </a:r>
            <a:r>
              <a:rPr lang="en-US" sz="2400" dirty="0" err="1" smtClean="0"/>
              <a:t>e.g</a:t>
            </a:r>
            <a:r>
              <a:rPr lang="en-US" sz="2400" dirty="0" smtClean="0"/>
              <a:t> a generic production could be written as A → </a:t>
            </a:r>
            <a:r>
              <a:rPr lang="el-GR" sz="2400" dirty="0" smtClean="0"/>
              <a:t>α</a:t>
            </a:r>
            <a:endParaRPr lang="en-US" sz="2400" dirty="0" smtClean="0"/>
          </a:p>
          <a:p>
            <a:pPr marL="914400" lvl="1" indent="-514350" algn="just">
              <a:buNone/>
            </a:pPr>
            <a:endParaRPr lang="en-US" sz="2400" dirty="0" smtClean="0"/>
          </a:p>
          <a:p>
            <a:pPr marL="514350" lvl="1" indent="-514350" algn="just">
              <a:buAutoNum type="arabicPeriod" startAt="5"/>
            </a:pPr>
            <a:r>
              <a:rPr lang="en-US" sz="2400" dirty="0" smtClean="0"/>
              <a:t>If A → </a:t>
            </a:r>
            <a:r>
              <a:rPr lang="el-GR" sz="2400" dirty="0" smtClean="0"/>
              <a:t>α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, A → </a:t>
            </a:r>
            <a:r>
              <a:rPr lang="el-GR" sz="2400" dirty="0" smtClean="0"/>
              <a:t>α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, . . . . , A → </a:t>
            </a:r>
            <a:r>
              <a:rPr lang="el-GR" sz="2400" dirty="0" smtClean="0"/>
              <a:t>α</a:t>
            </a:r>
            <a:r>
              <a:rPr lang="en-US" sz="2400" baseline="-25000" dirty="0" smtClean="0"/>
              <a:t>n</a:t>
            </a:r>
            <a:r>
              <a:rPr lang="en-US" sz="2400" dirty="0" smtClean="0"/>
              <a:t> are all productions with A , then we can write  A → </a:t>
            </a:r>
            <a:r>
              <a:rPr lang="el-GR" sz="2400" dirty="0" smtClean="0"/>
              <a:t>α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| </a:t>
            </a:r>
            <a:r>
              <a:rPr lang="el-GR" sz="2400" dirty="0" smtClean="0"/>
              <a:t>α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|. . . . | </a:t>
            </a:r>
            <a:r>
              <a:rPr lang="el-GR" sz="2400" dirty="0" smtClean="0"/>
              <a:t>α</a:t>
            </a:r>
            <a:r>
              <a:rPr lang="en-US" sz="2400" baseline="-25000" dirty="0" smtClean="0"/>
              <a:t>n </a:t>
            </a:r>
            <a:r>
              <a:rPr lang="en-US" sz="2400" dirty="0" smtClean="0"/>
              <a:t> , (alternatives for A).</a:t>
            </a:r>
          </a:p>
          <a:p>
            <a:pPr marL="514350" lvl="1" indent="-514350" algn="just">
              <a:buAutoNum type="arabicPeriod" startAt="5"/>
            </a:pPr>
            <a:endParaRPr lang="en-US" sz="2400" dirty="0" smtClean="0"/>
          </a:p>
          <a:p>
            <a:pPr marL="514350" lvl="1" indent="-514350" algn="just">
              <a:buAutoNum type="arabicPeriod" startAt="5"/>
            </a:pPr>
            <a:r>
              <a:rPr lang="en-US" sz="2400" dirty="0" smtClean="0"/>
              <a:t>Unless otherwise stated, the left side of the first production is the start symbol.</a:t>
            </a:r>
          </a:p>
          <a:p>
            <a:pPr marL="514350" lvl="1" indent="-514350" algn="just">
              <a:buAutoNum type="arabicPeriod" startAt="5"/>
            </a:pPr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7166"/>
            <a:ext cx="8229600" cy="5768997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US" sz="2400" dirty="0" smtClean="0"/>
              <a:t>Using the shorthand, the grammar can be written as:</a:t>
            </a:r>
          </a:p>
          <a:p>
            <a:pPr algn="just"/>
            <a:endParaRPr lang="en-US" sz="2400" dirty="0" smtClean="0"/>
          </a:p>
          <a:p>
            <a:pPr algn="just"/>
            <a:endParaRPr lang="en-US" sz="2400" dirty="0" smtClean="0"/>
          </a:p>
          <a:p>
            <a:pPr algn="just"/>
            <a:endParaRPr lang="en-US" sz="2400" dirty="0" smtClean="0"/>
          </a:p>
          <a:p>
            <a:pPr algn="just"/>
            <a:endParaRPr lang="en-US" sz="2400" dirty="0" smtClean="0"/>
          </a:p>
          <a:p>
            <a:pPr algn="just"/>
            <a:endParaRPr lang="en-US" sz="2400" dirty="0" smtClean="0"/>
          </a:p>
          <a:p>
            <a:pPr algn="just"/>
            <a:endParaRPr lang="en-US" sz="2400" dirty="0" smtClean="0"/>
          </a:p>
          <a:p>
            <a:pPr algn="just"/>
            <a:endParaRPr lang="en-US" sz="2400" dirty="0" smtClean="0"/>
          </a:p>
          <a:p>
            <a:pPr algn="just"/>
            <a:endParaRPr lang="en-US" sz="2400" dirty="0" smtClean="0"/>
          </a:p>
          <a:p>
            <a:pPr algn="just">
              <a:buNone/>
            </a:pPr>
            <a:r>
              <a:rPr lang="en-US" sz="2400" dirty="0" smtClean="0"/>
              <a:t>	E → E A E | ( E ) | - E | </a:t>
            </a:r>
            <a:r>
              <a:rPr lang="en-US" sz="2400" b="1" dirty="0" smtClean="0"/>
              <a:t>id</a:t>
            </a:r>
          </a:p>
          <a:p>
            <a:pPr algn="just">
              <a:buNone/>
            </a:pPr>
            <a:r>
              <a:rPr lang="en-US" sz="2400" dirty="0" smtClean="0"/>
              <a:t>	A → + | - | * | / | ^</a:t>
            </a:r>
          </a:p>
          <a:p>
            <a:pPr algn="just"/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1736" y="857232"/>
            <a:ext cx="3214710" cy="3290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24" y="71414"/>
            <a:ext cx="7072362" cy="785818"/>
          </a:xfrm>
        </p:spPr>
        <p:txBody>
          <a:bodyPr/>
          <a:lstStyle/>
          <a:p>
            <a:r>
              <a:rPr lang="en-US" dirty="0" smtClean="0"/>
              <a:t>Syntax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1000108"/>
            <a:ext cx="8686800" cy="5143536"/>
          </a:xfrm>
        </p:spPr>
        <p:txBody>
          <a:bodyPr>
            <a:normAutofit/>
          </a:bodyPr>
          <a:lstStyle/>
          <a:p>
            <a:pPr algn="just"/>
            <a:r>
              <a:rPr lang="en-IN" sz="2400" dirty="0" smtClean="0"/>
              <a:t>Every programming language has  rules that prescribe the syntactic structure of well-formed programs.</a:t>
            </a:r>
          </a:p>
          <a:p>
            <a:pPr algn="just"/>
            <a:r>
              <a:rPr lang="en-IN" sz="2400" dirty="0" smtClean="0"/>
              <a:t>For example, in Pascal,</a:t>
            </a:r>
          </a:p>
          <a:p>
            <a:pPr lvl="1" algn="just"/>
            <a:r>
              <a:rPr lang="en-IN" sz="2400" dirty="0" smtClean="0"/>
              <a:t>a program is made out of blocks, </a:t>
            </a:r>
          </a:p>
          <a:p>
            <a:pPr lvl="1" algn="just"/>
            <a:r>
              <a:rPr lang="en-IN" sz="2400" dirty="0" smtClean="0"/>
              <a:t>a block out of statements,</a:t>
            </a:r>
          </a:p>
          <a:p>
            <a:pPr lvl="1" algn="just"/>
            <a:r>
              <a:rPr lang="en-IN" sz="2400" dirty="0" smtClean="0"/>
              <a:t>a statement out of expressions,</a:t>
            </a:r>
          </a:p>
          <a:p>
            <a:pPr lvl="1" algn="just"/>
            <a:r>
              <a:rPr lang="en-IN" sz="2400" dirty="0" smtClean="0"/>
              <a:t>an expressions out of tokens and so on.</a:t>
            </a:r>
          </a:p>
          <a:p>
            <a:pPr algn="just"/>
            <a:r>
              <a:rPr lang="en-US" sz="2400" dirty="0" smtClean="0"/>
              <a:t>The syntactic or the structural correctness of a program is checked during the syntax analysis phase of compilation. </a:t>
            </a:r>
          </a:p>
          <a:p>
            <a:pPr algn="just"/>
            <a:r>
              <a:rPr lang="en-US" sz="2400" dirty="0" smtClean="0"/>
              <a:t>The structural properties of language constructs can be specified in different ways. </a:t>
            </a:r>
            <a:endParaRPr lang="en-IN" sz="2400" dirty="0" smtClean="0"/>
          </a:p>
          <a:p>
            <a:pPr algn="just"/>
            <a:endParaRPr lang="en-US" sz="2400" dirty="0" smtClean="0"/>
          </a:p>
          <a:p>
            <a:pPr algn="just"/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9C453-7726-496A-AE8B-265A4F2B1EDB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500042"/>
            <a:ext cx="8072493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8913" name="Ink 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10525" y="4367213"/>
              <a:ext cx="79375" cy="44450"/>
            </p14:xfrm>
          </p:contentPart>
        </mc:Choice>
        <mc:Fallback xmlns="">
          <p:pic>
            <p:nvPicPr>
              <p:cNvPr id="38913" name="Ink 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01312" y="4358041"/>
                <a:ext cx="97801" cy="627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8914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02575" y="4259263"/>
              <a:ext cx="36513" cy="63500"/>
            </p14:xfrm>
          </p:contentPart>
        </mc:Choice>
        <mc:Fallback xmlns="">
          <p:pic>
            <p:nvPicPr>
              <p:cNvPr id="38914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93082" y="4249774"/>
                <a:ext cx="55500" cy="824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8915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85113" y="3902075"/>
              <a:ext cx="679450" cy="652463"/>
            </p14:xfrm>
          </p:contentPart>
        </mc:Choice>
        <mc:Fallback xmlns="">
          <p:pic>
            <p:nvPicPr>
              <p:cNvPr id="38915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75786" y="3892682"/>
                <a:ext cx="698104" cy="67124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414" y="71414"/>
            <a:ext cx="6215106" cy="65403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CFL </a:t>
            </a:r>
            <a:r>
              <a:rPr lang="en-US" dirty="0" err="1" smtClean="0"/>
              <a:t>vs</a:t>
            </a:r>
            <a:r>
              <a:rPr lang="en-US" dirty="0" smtClean="0"/>
              <a:t> RL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928670"/>
            <a:ext cx="8329642" cy="5197493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Any language that can be generated by a context free grammar is a context free language (CFL).</a:t>
            </a:r>
          </a:p>
          <a:p>
            <a:pPr algn="just"/>
            <a:r>
              <a:rPr lang="en-US" sz="2400" dirty="0" smtClean="0"/>
              <a:t>RL      CFL – every regular language can be expressed by a CFG.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86050" y="2477392"/>
            <a:ext cx="5429287" cy="338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1214414" y="1785926"/>
          <a:ext cx="357190" cy="357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8" name="Equation" r:id="rId4" imgW="152280" imgH="152280" progId="Equation.3">
                  <p:embed/>
                </p:oleObj>
              </mc:Choice>
              <mc:Fallback>
                <p:oleObj name="Equation" r:id="rId4" imgW="152280" imgH="15228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4414" y="1785926"/>
                        <a:ext cx="357190" cy="357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714356"/>
            <a:ext cx="8001056" cy="500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1604" y="71414"/>
            <a:ext cx="5929354" cy="7143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Derivations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785794"/>
            <a:ext cx="8572560" cy="5500726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A </a:t>
            </a:r>
            <a:r>
              <a:rPr lang="en-US" sz="2400" i="1" dirty="0" smtClean="0"/>
              <a:t>derivation</a:t>
            </a:r>
            <a:r>
              <a:rPr lang="en-US" sz="2400" dirty="0" smtClean="0"/>
              <a:t> of a string for a grammar is a sequence of grammar rule applications that transform the start symbol into the string. A derivation proves that the string belongs to the grammar's language.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2524124"/>
            <a:ext cx="6143668" cy="2833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14356"/>
            <a:ext cx="8229600" cy="5411807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 smtClean="0"/>
              <a:t>To create a string from a context-free grammar:</a:t>
            </a:r>
            <a:endParaRPr lang="en-US" sz="2400" dirty="0" smtClean="0"/>
          </a:p>
          <a:p>
            <a:pPr lvl="1" algn="just"/>
            <a:endParaRPr lang="en-US" sz="2400" dirty="0" smtClean="0"/>
          </a:p>
          <a:p>
            <a:pPr lvl="1" algn="just"/>
            <a:r>
              <a:rPr lang="en-US" sz="2400" dirty="0" smtClean="0"/>
              <a:t>Begin the string with a start symbol.</a:t>
            </a:r>
          </a:p>
          <a:p>
            <a:pPr lvl="1" algn="just"/>
            <a:endParaRPr lang="en-US" sz="2400" dirty="0" smtClean="0"/>
          </a:p>
          <a:p>
            <a:pPr lvl="1" algn="just"/>
            <a:r>
              <a:rPr lang="en-US" sz="2400" dirty="0" smtClean="0"/>
              <a:t>Apply one of the production rules to the start symbol on the left-hand side by replacing the start symbol with the right-hand side of the production.</a:t>
            </a:r>
          </a:p>
          <a:p>
            <a:pPr lvl="1" algn="just"/>
            <a:endParaRPr lang="en-US" sz="2400" dirty="0" smtClean="0"/>
          </a:p>
          <a:p>
            <a:pPr lvl="1" algn="just"/>
            <a:r>
              <a:rPr lang="en-US" sz="2400" dirty="0" smtClean="0"/>
              <a:t>Repeat the process of selecting non-terminal symbols in the string, and replacing them with the right-hand side of some corresponding production, until all non-terminals have been replaced by terminal symbols. </a:t>
            </a:r>
          </a:p>
          <a:p>
            <a:pPr algn="just"/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910" y="0"/>
            <a:ext cx="7429552" cy="785794"/>
          </a:xfrm>
        </p:spPr>
        <p:txBody>
          <a:bodyPr>
            <a:normAutofit/>
          </a:bodyPr>
          <a:lstStyle/>
          <a:p>
            <a:r>
              <a:rPr lang="en-IN" dirty="0" smtClean="0"/>
              <a:t>CFG: Parsing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857232"/>
            <a:ext cx="8329642" cy="5268931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US" sz="2400" b="1" dirty="0" smtClean="0"/>
              <a:t>Parser :</a:t>
            </a:r>
          </a:p>
          <a:p>
            <a:pPr lvl="1" algn="just"/>
            <a:r>
              <a:rPr lang="en-US" sz="2400" dirty="0" smtClean="0"/>
              <a:t>A program that determines if a string  w </a:t>
            </a:r>
            <a:r>
              <a:rPr lang="el-GR" sz="2400" dirty="0" smtClean="0"/>
              <a:t>ϵ</a:t>
            </a:r>
            <a:r>
              <a:rPr lang="en-US" sz="2400" dirty="0" smtClean="0"/>
              <a:t> L(G) by constructing a derivation ,where G represent the grammar.</a:t>
            </a:r>
          </a:p>
          <a:p>
            <a:pPr algn="just">
              <a:buNone/>
            </a:pPr>
            <a:endParaRPr lang="en-US" sz="2400" dirty="0" smtClean="0"/>
          </a:p>
          <a:p>
            <a:pPr algn="just">
              <a:buNone/>
            </a:pPr>
            <a:r>
              <a:rPr lang="en-US" sz="2400" b="1" dirty="0" smtClean="0"/>
              <a:t>Top-down parsers :</a:t>
            </a:r>
          </a:p>
          <a:p>
            <a:pPr lvl="1" algn="just"/>
            <a:r>
              <a:rPr lang="en-US" sz="2400" dirty="0" smtClean="0"/>
              <a:t>Constructs the derivation tree from root to leaves. </a:t>
            </a:r>
          </a:p>
          <a:p>
            <a:pPr lvl="1" algn="just"/>
            <a:r>
              <a:rPr lang="en-US" sz="2400" dirty="0" smtClean="0"/>
              <a:t>Leftmost derivation. </a:t>
            </a:r>
          </a:p>
          <a:p>
            <a:pPr algn="just">
              <a:buNone/>
            </a:pPr>
            <a:r>
              <a:rPr lang="en-US" sz="2400" b="1" dirty="0" smtClean="0"/>
              <a:t>Bottom-up parsers :</a:t>
            </a:r>
          </a:p>
          <a:p>
            <a:pPr lvl="1" algn="just"/>
            <a:r>
              <a:rPr lang="en-US" sz="2400" dirty="0" smtClean="0"/>
              <a:t>Constructs the derivation tree from leaves to root. </a:t>
            </a:r>
          </a:p>
          <a:p>
            <a:pPr lvl="1" algn="just"/>
            <a:r>
              <a:rPr lang="en-US" sz="2400" dirty="0" smtClean="0"/>
              <a:t>Rightmost derivation in reverse.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0108"/>
            <a:ext cx="8229600" cy="5126055"/>
          </a:xfrm>
        </p:spPr>
        <p:txBody>
          <a:bodyPr/>
          <a:lstStyle/>
          <a:p>
            <a:pPr algn="ctr">
              <a:buNone/>
            </a:pPr>
            <a:endParaRPr lang="en-US" sz="4400" dirty="0" smtClean="0">
              <a:solidFill>
                <a:srgbClr val="FF0000"/>
              </a:solidFill>
            </a:endParaRPr>
          </a:p>
          <a:p>
            <a:pPr algn="ctr">
              <a:buNone/>
            </a:pPr>
            <a:r>
              <a:rPr lang="en-US" sz="4400" dirty="0" smtClean="0">
                <a:solidFill>
                  <a:srgbClr val="FF0000"/>
                </a:solidFill>
              </a:rPr>
              <a:t>Next Topic:</a:t>
            </a:r>
          </a:p>
          <a:p>
            <a:pPr algn="ctr">
              <a:buNone/>
            </a:pPr>
            <a:r>
              <a:rPr lang="en-US" sz="4400" dirty="0" smtClean="0">
                <a:solidFill>
                  <a:srgbClr val="FF0000"/>
                </a:solidFill>
              </a:rPr>
              <a:t>Derivations and Parse tree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24" y="71414"/>
            <a:ext cx="7215238" cy="928710"/>
          </a:xfrm>
        </p:spPr>
        <p:txBody>
          <a:bodyPr/>
          <a:lstStyle/>
          <a:p>
            <a:r>
              <a:rPr lang="en-IN" dirty="0" smtClean="0"/>
              <a:t>Derivations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000108"/>
            <a:ext cx="8429684" cy="5286412"/>
          </a:xfrm>
        </p:spPr>
        <p:txBody>
          <a:bodyPr>
            <a:normAutofit/>
          </a:bodyPr>
          <a:lstStyle/>
          <a:p>
            <a:pPr algn="just"/>
            <a:r>
              <a:rPr lang="en-IN" sz="2400" dirty="0" smtClean="0"/>
              <a:t>A production is treated as a rewriting rule in which the non-terminal on the left is replaced by the string on the right side of the production.</a:t>
            </a:r>
          </a:p>
          <a:p>
            <a:pPr algn="just"/>
            <a:r>
              <a:rPr lang="en-IN" sz="2400" dirty="0" smtClean="0"/>
              <a:t>e.g. Consider the grammar for arithmetic expression</a:t>
            </a:r>
            <a:endParaRPr lang="en-IN" sz="2000" dirty="0" smtClean="0"/>
          </a:p>
          <a:p>
            <a:pPr algn="just">
              <a:buNone/>
            </a:pPr>
            <a:r>
              <a:rPr lang="en-IN" sz="2000" dirty="0" smtClean="0"/>
              <a:t>		E → E + E </a:t>
            </a:r>
          </a:p>
          <a:p>
            <a:pPr algn="just">
              <a:buNone/>
            </a:pPr>
            <a:r>
              <a:rPr lang="en-IN" sz="2000" dirty="0" smtClean="0"/>
              <a:t>		E → E * E </a:t>
            </a:r>
          </a:p>
          <a:p>
            <a:pPr algn="just">
              <a:buNone/>
            </a:pPr>
            <a:r>
              <a:rPr lang="en-IN" sz="2000" dirty="0" smtClean="0"/>
              <a:t>		E → ( E ) 		E → E + E  | E * E | (E ) | - E | </a:t>
            </a:r>
            <a:r>
              <a:rPr lang="en-IN" sz="2000" b="1" dirty="0" smtClean="0"/>
              <a:t>id</a:t>
            </a:r>
          </a:p>
          <a:p>
            <a:pPr algn="just">
              <a:buNone/>
            </a:pPr>
            <a:r>
              <a:rPr lang="en-IN" sz="2000" dirty="0" smtClean="0"/>
              <a:t>		E → - E</a:t>
            </a:r>
          </a:p>
          <a:p>
            <a:pPr algn="just">
              <a:buNone/>
            </a:pPr>
            <a:r>
              <a:rPr lang="en-IN" sz="2000" dirty="0" smtClean="0"/>
              <a:t>		E → </a:t>
            </a:r>
            <a:r>
              <a:rPr lang="en-IN" sz="2000" b="1" dirty="0" smtClean="0"/>
              <a:t>id</a:t>
            </a:r>
          </a:p>
          <a:p>
            <a:pPr algn="just">
              <a:buNone/>
            </a:pPr>
            <a:endParaRPr lang="en-IN" sz="2000" dirty="0" smtClean="0"/>
          </a:p>
          <a:p>
            <a:pPr algn="just">
              <a:buNone/>
            </a:pPr>
            <a:endParaRPr lang="en-US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2786050" y="3429000"/>
            <a:ext cx="1143008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0042"/>
            <a:ext cx="8229600" cy="578647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2800" dirty="0" smtClean="0"/>
              <a:t>Consider the G,</a:t>
            </a:r>
          </a:p>
          <a:p>
            <a:pPr>
              <a:buNone/>
            </a:pPr>
            <a:r>
              <a:rPr lang="en-IN" sz="2800" dirty="0" smtClean="0"/>
              <a:t>		E → E + E  | E * E | (E ) | - E | </a:t>
            </a:r>
            <a:r>
              <a:rPr lang="en-IN" sz="2800" b="1" dirty="0" smtClean="0"/>
              <a:t>id</a:t>
            </a:r>
          </a:p>
          <a:p>
            <a:pPr>
              <a:buNone/>
            </a:pPr>
            <a:endParaRPr lang="en-IN" sz="2800" b="1" dirty="0" smtClean="0"/>
          </a:p>
          <a:p>
            <a:pPr>
              <a:buNone/>
            </a:pPr>
            <a:r>
              <a:rPr lang="en-IN" sz="2800" dirty="0" smtClean="0"/>
              <a:t>Derive the string  </a:t>
            </a:r>
            <a:r>
              <a:rPr lang="en-IN" sz="2800" b="1" dirty="0" smtClean="0"/>
              <a:t>id + id * id 		</a:t>
            </a:r>
            <a:endParaRPr lang="en-IN" sz="2800" b="1" u="sng" dirty="0" smtClean="0"/>
          </a:p>
          <a:p>
            <a:pPr>
              <a:buNone/>
            </a:pPr>
            <a:r>
              <a:rPr lang="en-IN" sz="2800" b="1" dirty="0" smtClean="0"/>
              <a:t> 		</a:t>
            </a:r>
            <a:r>
              <a:rPr lang="en-IN" sz="2800" dirty="0" smtClean="0"/>
              <a:t>E =&gt; E + E</a:t>
            </a:r>
          </a:p>
          <a:p>
            <a:pPr>
              <a:buNone/>
            </a:pPr>
            <a:r>
              <a:rPr lang="en-IN" sz="2800" dirty="0" smtClean="0"/>
              <a:t>		   =&gt; </a:t>
            </a:r>
            <a:r>
              <a:rPr lang="en-IN" sz="2800" b="1" dirty="0" smtClean="0"/>
              <a:t>id</a:t>
            </a:r>
            <a:r>
              <a:rPr lang="en-IN" sz="2800" dirty="0" smtClean="0"/>
              <a:t> + E</a:t>
            </a:r>
          </a:p>
          <a:p>
            <a:pPr>
              <a:buNone/>
            </a:pPr>
            <a:r>
              <a:rPr lang="en-IN" sz="2800" dirty="0" smtClean="0"/>
              <a:t>		   =&gt; </a:t>
            </a:r>
            <a:r>
              <a:rPr lang="en-IN" sz="2800" b="1" dirty="0" smtClean="0"/>
              <a:t>id</a:t>
            </a:r>
            <a:r>
              <a:rPr lang="en-IN" sz="2800" dirty="0" smtClean="0"/>
              <a:t> + E * E</a:t>
            </a:r>
          </a:p>
          <a:p>
            <a:pPr>
              <a:buNone/>
            </a:pPr>
            <a:r>
              <a:rPr lang="en-IN" sz="2800" dirty="0" smtClean="0"/>
              <a:t>		   =&gt; </a:t>
            </a:r>
            <a:r>
              <a:rPr lang="en-IN" sz="2800" b="1" dirty="0" smtClean="0"/>
              <a:t>id</a:t>
            </a:r>
            <a:r>
              <a:rPr lang="en-IN" sz="2800" dirty="0" smtClean="0"/>
              <a:t> + </a:t>
            </a:r>
            <a:r>
              <a:rPr lang="en-IN" sz="2800" b="1" dirty="0" smtClean="0"/>
              <a:t>id</a:t>
            </a:r>
            <a:r>
              <a:rPr lang="en-IN" sz="2800" dirty="0" smtClean="0"/>
              <a:t> * E</a:t>
            </a:r>
          </a:p>
          <a:p>
            <a:pPr>
              <a:buNone/>
            </a:pPr>
            <a:r>
              <a:rPr lang="en-IN" sz="2800" dirty="0" smtClean="0"/>
              <a:t> 		   =&gt; </a:t>
            </a:r>
            <a:r>
              <a:rPr lang="en-IN" sz="2800" b="1" dirty="0" smtClean="0"/>
              <a:t>id</a:t>
            </a:r>
            <a:r>
              <a:rPr lang="en-IN" sz="2800" dirty="0" smtClean="0"/>
              <a:t> + </a:t>
            </a:r>
            <a:r>
              <a:rPr lang="en-IN" sz="2800" b="1" dirty="0" smtClean="0"/>
              <a:t>id</a:t>
            </a:r>
            <a:r>
              <a:rPr lang="en-IN" sz="2800" dirty="0" smtClean="0"/>
              <a:t> * </a:t>
            </a:r>
            <a:r>
              <a:rPr lang="en-IN" sz="2800" b="1" dirty="0" smtClean="0"/>
              <a:t>id</a:t>
            </a:r>
            <a:endParaRPr lang="en-US" sz="2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4143372" y="2643182"/>
            <a:ext cx="285752" cy="235745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0" y="3286124"/>
            <a:ext cx="3143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Each step of derivation is a Sentential Form</a:t>
            </a:r>
            <a:endParaRPr lang="en-US" sz="2000" b="1" dirty="0"/>
          </a:p>
        </p:txBody>
      </p:sp>
      <p:cxnSp>
        <p:nvCxnSpPr>
          <p:cNvPr id="10" name="Elbow Connector 9"/>
          <p:cNvCxnSpPr/>
          <p:nvPr/>
        </p:nvCxnSpPr>
        <p:spPr>
          <a:xfrm>
            <a:off x="2857488" y="5143512"/>
            <a:ext cx="1643074" cy="928694"/>
          </a:xfrm>
          <a:prstGeom prst="bentConnector3">
            <a:avLst>
              <a:gd name="adj1" fmla="val -101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04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8" y="5000636"/>
            <a:ext cx="2071702" cy="431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4500562" y="5814972"/>
            <a:ext cx="1899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Sentence</a:t>
            </a:r>
            <a:endParaRPr 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85794"/>
          </a:xfrm>
        </p:spPr>
        <p:txBody>
          <a:bodyPr>
            <a:normAutofit/>
          </a:bodyPr>
          <a:lstStyle/>
          <a:p>
            <a:r>
              <a:rPr lang="en-IN" dirty="0" smtClean="0"/>
              <a:t>Context Free Language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0108"/>
            <a:ext cx="8329642" cy="5126055"/>
          </a:xfrm>
        </p:spPr>
        <p:txBody>
          <a:bodyPr>
            <a:normAutofit lnSpcReduction="10000"/>
          </a:bodyPr>
          <a:lstStyle/>
          <a:p>
            <a:pPr algn="just">
              <a:buNone/>
            </a:pPr>
            <a:r>
              <a:rPr lang="en-IN" sz="2400" dirty="0" smtClean="0"/>
              <a:t>Given a grammar G with start symbol S,</a:t>
            </a:r>
          </a:p>
          <a:p>
            <a:pPr algn="just">
              <a:buNone/>
            </a:pPr>
            <a:r>
              <a:rPr lang="en-IN" sz="2400" dirty="0" smtClean="0"/>
              <a:t>		    define L(G) ,the language generated by G.</a:t>
            </a:r>
          </a:p>
          <a:p>
            <a:pPr algn="just">
              <a:buNone/>
            </a:pPr>
            <a:endParaRPr lang="en-IN" sz="2400" dirty="0" smtClean="0"/>
          </a:p>
          <a:p>
            <a:pPr algn="just">
              <a:buNone/>
            </a:pPr>
            <a:r>
              <a:rPr lang="en-IN" sz="2400" dirty="0" smtClean="0"/>
              <a:t>i.e.  Derives in one or more steps.</a:t>
            </a:r>
          </a:p>
          <a:p>
            <a:pPr algn="just">
              <a:buNone/>
            </a:pPr>
            <a:endParaRPr lang="en-IN" sz="2400" dirty="0" smtClean="0"/>
          </a:p>
          <a:p>
            <a:pPr algn="just">
              <a:buNone/>
            </a:pPr>
            <a:r>
              <a:rPr lang="en-IN" sz="2400" dirty="0" smtClean="0"/>
              <a:t>The string in L(G) contain only terminals.</a:t>
            </a:r>
          </a:p>
          <a:p>
            <a:pPr algn="just">
              <a:buNone/>
            </a:pPr>
            <a:r>
              <a:rPr lang="en-IN" sz="2400" dirty="0" smtClean="0"/>
              <a:t>A string of terminals </a:t>
            </a:r>
            <a:r>
              <a:rPr lang="en-IN" sz="2400" b="1" dirty="0" smtClean="0"/>
              <a:t>w</a:t>
            </a:r>
            <a:r>
              <a:rPr lang="en-IN" sz="2400" dirty="0" smtClean="0"/>
              <a:t> is in L(G) if and only if S              </a:t>
            </a:r>
            <a:r>
              <a:rPr lang="en-IN" sz="2400" b="1" dirty="0" smtClean="0"/>
              <a:t>w</a:t>
            </a:r>
          </a:p>
          <a:p>
            <a:pPr algn="just">
              <a:buNone/>
            </a:pPr>
            <a:r>
              <a:rPr lang="en-IN" sz="2400" dirty="0" smtClean="0"/>
              <a:t>where </a:t>
            </a:r>
            <a:r>
              <a:rPr lang="en-IN" sz="2400" b="1" dirty="0" smtClean="0"/>
              <a:t>w</a:t>
            </a:r>
            <a:r>
              <a:rPr lang="en-IN" sz="2400" dirty="0" smtClean="0"/>
              <a:t> is called the sentence of G.</a:t>
            </a:r>
          </a:p>
          <a:p>
            <a:pPr algn="just">
              <a:buNone/>
            </a:pPr>
            <a:endParaRPr lang="en-IN" sz="2400" dirty="0" smtClean="0"/>
          </a:p>
          <a:p>
            <a:pPr algn="just">
              <a:buNone/>
            </a:pPr>
            <a:r>
              <a:rPr lang="en-IN" sz="2400" dirty="0" smtClean="0"/>
              <a:t>  If S           </a:t>
            </a:r>
            <a:r>
              <a:rPr lang="el-GR" sz="2400" dirty="0" smtClean="0"/>
              <a:t>α</a:t>
            </a:r>
            <a:r>
              <a:rPr lang="en-IN" sz="2400" dirty="0" smtClean="0"/>
              <a:t> ,where </a:t>
            </a:r>
            <a:r>
              <a:rPr lang="el-GR" sz="2400" dirty="0" smtClean="0"/>
              <a:t>α</a:t>
            </a:r>
            <a:r>
              <a:rPr lang="en-IN" sz="2400" dirty="0" smtClean="0"/>
              <a:t> may contain non-terminals, then we say that </a:t>
            </a:r>
            <a:r>
              <a:rPr lang="el-GR" sz="2400" dirty="0" smtClean="0"/>
              <a:t>α</a:t>
            </a:r>
            <a:r>
              <a:rPr lang="en-IN" sz="2400" dirty="0" smtClean="0"/>
              <a:t> is a </a:t>
            </a:r>
            <a:r>
              <a:rPr lang="en-IN" sz="2400" b="1" dirty="0" smtClean="0">
                <a:solidFill>
                  <a:srgbClr val="FF0000"/>
                </a:solidFill>
              </a:rPr>
              <a:t>sentential form</a:t>
            </a:r>
            <a:r>
              <a:rPr lang="en-IN" sz="2400" dirty="0" smtClean="0"/>
              <a:t> of G.</a:t>
            </a:r>
          </a:p>
          <a:p>
            <a:pPr algn="just">
              <a:buNone/>
            </a:pPr>
            <a:r>
              <a:rPr lang="en-IN" sz="2400" dirty="0" smtClean="0"/>
              <a:t> A </a:t>
            </a:r>
            <a:r>
              <a:rPr lang="en-IN" sz="2400" b="1" dirty="0" smtClean="0">
                <a:solidFill>
                  <a:srgbClr val="FF0000"/>
                </a:solidFill>
              </a:rPr>
              <a:t>sentence</a:t>
            </a:r>
            <a:r>
              <a:rPr lang="en-IN" sz="2400" dirty="0" smtClean="0"/>
              <a:t> is a sentential form with no non-terminals.</a:t>
            </a:r>
          </a:p>
          <a:p>
            <a:pPr algn="just">
              <a:buNone/>
            </a:pP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357298"/>
            <a:ext cx="819150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Straight Arrow Connector 8"/>
          <p:cNvCxnSpPr/>
          <p:nvPr/>
        </p:nvCxnSpPr>
        <p:spPr>
          <a:xfrm rot="16200000" flipH="1">
            <a:off x="1214414" y="1714488"/>
            <a:ext cx="571504" cy="5715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24618" y="3429000"/>
            <a:ext cx="819150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2520" y="4572008"/>
            <a:ext cx="819150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1538" y="71414"/>
            <a:ext cx="6929486" cy="7143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Different Formalisms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85794"/>
            <a:ext cx="8229600" cy="5340369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Syntax diagram (SD),</a:t>
            </a:r>
          </a:p>
          <a:p>
            <a:pPr algn="just"/>
            <a:r>
              <a:rPr lang="en-US" sz="2400" dirty="0" smtClean="0"/>
              <a:t>Backus-Naur form (BNF), or </a:t>
            </a:r>
          </a:p>
          <a:p>
            <a:pPr algn="just"/>
            <a:r>
              <a:rPr lang="en-US" sz="2400" dirty="0" smtClean="0"/>
              <a:t>Context-free grammar (CFG).</a:t>
            </a:r>
          </a:p>
          <a:p>
            <a:pPr algn="just">
              <a:buNone/>
            </a:pPr>
            <a:r>
              <a:rPr lang="en-US" sz="2400" dirty="0" smtClean="0"/>
              <a:t>	</a:t>
            </a:r>
          </a:p>
          <a:p>
            <a:pPr marL="0" indent="0" algn="just">
              <a:buNone/>
            </a:pPr>
            <a:r>
              <a:rPr lang="en-US" sz="2400" dirty="0" smtClean="0"/>
              <a:t>Different styles of specification have different purpose. </a:t>
            </a:r>
          </a:p>
          <a:p>
            <a:pPr marL="0" indent="0" algn="just"/>
            <a:r>
              <a:rPr lang="en-US" sz="2400" dirty="0" smtClean="0"/>
              <a:t>    SD is good for human understanding and visualization. </a:t>
            </a:r>
          </a:p>
          <a:p>
            <a:pPr marL="0" indent="0" algn="just"/>
            <a:r>
              <a:rPr lang="en-US" sz="2400" dirty="0" smtClean="0"/>
              <a:t>    The BNF is very compact. It is used for theoretical analysis and  </a:t>
            </a:r>
          </a:p>
          <a:p>
            <a:pPr marL="0" indent="0" algn="just">
              <a:buNone/>
            </a:pPr>
            <a:r>
              <a:rPr lang="en-US" sz="2400" dirty="0" smtClean="0"/>
              <a:t>      also in automatic parser generating </a:t>
            </a:r>
            <a:r>
              <a:rPr lang="en-US" sz="2400" dirty="0" err="1" smtClean="0"/>
              <a:t>softwares</a:t>
            </a:r>
            <a:r>
              <a:rPr lang="en-US" sz="2400" dirty="0" smtClean="0"/>
              <a:t>. </a:t>
            </a:r>
          </a:p>
          <a:p>
            <a:pPr marL="0" indent="0" algn="just">
              <a:buNone/>
            </a:pPr>
            <a:endParaRPr lang="en-US" sz="2400" dirty="0" smtClean="0"/>
          </a:p>
          <a:p>
            <a:pPr marL="0" indent="0" algn="just">
              <a:buNone/>
            </a:pPr>
            <a:r>
              <a:rPr lang="en-US" sz="2400" dirty="0" smtClean="0"/>
              <a:t>The syntactic specification of a programming language, written as a context-free grammar can be used to construct its parser by synthesizing a push-down automaton (PDA).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24" y="-24"/>
            <a:ext cx="7215238" cy="857256"/>
          </a:xfrm>
        </p:spPr>
        <p:txBody>
          <a:bodyPr/>
          <a:lstStyle/>
          <a:p>
            <a:r>
              <a:rPr lang="en-IN" dirty="0" smtClean="0"/>
              <a:t>Derivations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785794"/>
            <a:ext cx="8429684" cy="5500726"/>
          </a:xfrm>
        </p:spPr>
        <p:txBody>
          <a:bodyPr>
            <a:normAutofit/>
          </a:bodyPr>
          <a:lstStyle/>
          <a:p>
            <a:pPr marL="0" lvl="0" indent="0" algn="just">
              <a:spcBef>
                <a:spcPts val="0"/>
              </a:spcBef>
              <a:buNone/>
            </a:pPr>
            <a:r>
              <a:rPr lang="en-US" sz="2400" dirty="0" smtClean="0">
                <a:solidFill>
                  <a:prstClr val="black"/>
                </a:solidFill>
              </a:rPr>
              <a:t>A derivation is basically a sequence of production rules, in order to get the input string. During parsing, we take two decisions for some sentential form of input:</a:t>
            </a:r>
          </a:p>
          <a:p>
            <a:pPr marL="400050" lvl="1" indent="0" algn="just">
              <a:spcBef>
                <a:spcPts val="0"/>
              </a:spcBef>
            </a:pPr>
            <a:r>
              <a:rPr lang="en-US" sz="2400" dirty="0" smtClean="0">
                <a:solidFill>
                  <a:prstClr val="black"/>
                </a:solidFill>
              </a:rPr>
              <a:t> Deciding the non-terminal which is to be replaced.</a:t>
            </a:r>
          </a:p>
          <a:p>
            <a:pPr marL="400050" lvl="1" indent="0" algn="just">
              <a:spcBef>
                <a:spcPts val="0"/>
              </a:spcBef>
              <a:tabLst>
                <a:tab pos="628650" algn="l"/>
              </a:tabLst>
            </a:pPr>
            <a:r>
              <a:rPr lang="en-US" sz="2400" dirty="0" smtClean="0">
                <a:solidFill>
                  <a:prstClr val="black"/>
                </a:solidFill>
              </a:rPr>
              <a:t> Deciding the production rule, by which, the non-terminal will      </a:t>
            </a:r>
          </a:p>
          <a:p>
            <a:pPr marL="400050" lvl="1" indent="0" algn="just">
              <a:spcBef>
                <a:spcPts val="0"/>
              </a:spcBef>
              <a:buNone/>
              <a:tabLst>
                <a:tab pos="628650" algn="l"/>
              </a:tabLst>
            </a:pPr>
            <a:r>
              <a:rPr lang="en-US" sz="2400" dirty="0" smtClean="0">
                <a:solidFill>
                  <a:prstClr val="black"/>
                </a:solidFill>
              </a:rPr>
              <a:t>    be replaced.</a:t>
            </a:r>
          </a:p>
          <a:p>
            <a:pPr marL="400050" lvl="1" indent="0" algn="just">
              <a:spcBef>
                <a:spcPts val="0"/>
              </a:spcBef>
              <a:buNone/>
              <a:tabLst>
                <a:tab pos="628650" algn="l"/>
              </a:tabLst>
            </a:pPr>
            <a:endParaRPr lang="en-US" sz="2400" dirty="0" smtClean="0">
              <a:solidFill>
                <a:prstClr val="black"/>
              </a:solidFill>
            </a:endParaRPr>
          </a:p>
          <a:p>
            <a:pPr marL="0" lvl="1" indent="0" algn="just">
              <a:spcBef>
                <a:spcPts val="0"/>
              </a:spcBef>
              <a:buNone/>
            </a:pPr>
            <a:r>
              <a:rPr lang="en-US" sz="2400" dirty="0" smtClean="0"/>
              <a:t>To decide which non-terminal to be replaced with production rule, we can have two options.</a:t>
            </a:r>
            <a:endParaRPr lang="en-IN" sz="2400" dirty="0" smtClean="0">
              <a:solidFill>
                <a:prstClr val="black"/>
              </a:solidFill>
            </a:endParaRPr>
          </a:p>
          <a:p>
            <a:pPr marL="400050" lvl="1" indent="0" algn="just">
              <a:spcBef>
                <a:spcPts val="0"/>
              </a:spcBef>
            </a:pPr>
            <a:endParaRPr lang="en-IN" sz="2400" dirty="0" smtClean="0"/>
          </a:p>
          <a:p>
            <a:pPr algn="just">
              <a:buNone/>
            </a:pPr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4143380"/>
            <a:ext cx="6786610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4348" y="71414"/>
            <a:ext cx="7429552" cy="71438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Types of Derivation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928670"/>
            <a:ext cx="8572560" cy="5197493"/>
          </a:xfrm>
        </p:spPr>
        <p:txBody>
          <a:bodyPr>
            <a:noAutofit/>
          </a:bodyPr>
          <a:lstStyle/>
          <a:p>
            <a:pPr algn="just">
              <a:buNone/>
            </a:pPr>
            <a:r>
              <a:rPr lang="en-IN" sz="2400" b="1" dirty="0" smtClean="0"/>
              <a:t>Leftmost Derivation(LMD):</a:t>
            </a:r>
            <a:endParaRPr lang="en-US" sz="2400" dirty="0" smtClean="0"/>
          </a:p>
          <a:p>
            <a:pPr algn="just"/>
            <a:r>
              <a:rPr lang="en-US" sz="2400" dirty="0" smtClean="0"/>
              <a:t>If the sentential form of an input is scanned and replaced from left to right, it is called left-most derivation. </a:t>
            </a:r>
          </a:p>
          <a:p>
            <a:pPr algn="just"/>
            <a:r>
              <a:rPr lang="en-US" sz="2400" dirty="0" smtClean="0"/>
              <a:t>The sentential form derived by the left-most derivation is called the left-sentential form.</a:t>
            </a:r>
          </a:p>
          <a:p>
            <a:pPr algn="just"/>
            <a:endParaRPr lang="en-US" sz="2400" dirty="0" smtClean="0"/>
          </a:p>
          <a:p>
            <a:pPr algn="just">
              <a:buNone/>
            </a:pPr>
            <a:r>
              <a:rPr lang="en-IN" sz="2400" b="1" dirty="0" smtClean="0"/>
              <a:t>Rightmost Derivation(RMD):</a:t>
            </a:r>
            <a:endParaRPr lang="en-US" sz="2400" dirty="0" smtClean="0"/>
          </a:p>
          <a:p>
            <a:pPr algn="just"/>
            <a:r>
              <a:rPr lang="en-US" sz="2400" dirty="0" smtClean="0"/>
              <a:t>If we scan and replace the input with production rules, from right to left, it is known as right-most derivation. </a:t>
            </a:r>
          </a:p>
          <a:p>
            <a:pPr algn="just"/>
            <a:r>
              <a:rPr lang="en-US" sz="2400" dirty="0" smtClean="0"/>
              <a:t>The sentential form derived from the right-most derivation is called the right-sentential form.</a:t>
            </a:r>
          </a:p>
          <a:p>
            <a:pPr algn="just" fontAlgn="base"/>
            <a:endParaRPr lang="en-US" sz="2400" dirty="0" smtClean="0"/>
          </a:p>
          <a:p>
            <a:pPr algn="just" fontAlgn="base"/>
            <a:endParaRPr lang="en-US" sz="2400" dirty="0" smtClean="0"/>
          </a:p>
          <a:p>
            <a:pPr algn="just"/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SCS1303-Compiler Design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100" y="71414"/>
            <a:ext cx="6858048" cy="500066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Parse Tree or Derivation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14356"/>
            <a:ext cx="8229600" cy="541180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 smtClean="0"/>
              <a:t>A parse tree is a graphical representation of a derivation sequence of a sentential form.</a:t>
            </a:r>
          </a:p>
          <a:p>
            <a:pPr marL="0" indent="0" algn="just">
              <a:buNone/>
            </a:pPr>
            <a:r>
              <a:rPr lang="en-US" sz="2400" dirty="0" smtClean="0"/>
              <a:t>In a parse tree:</a:t>
            </a:r>
          </a:p>
          <a:p>
            <a:pPr lvl="1" algn="just"/>
            <a:r>
              <a:rPr lang="en-US" sz="2400" dirty="0" smtClean="0"/>
              <a:t>All leaf nodes are terminals.</a:t>
            </a:r>
          </a:p>
          <a:p>
            <a:pPr lvl="1" algn="just"/>
            <a:r>
              <a:rPr lang="en-US" sz="2400" dirty="0" smtClean="0"/>
              <a:t>All interior nodes are non-terminals.</a:t>
            </a:r>
          </a:p>
          <a:p>
            <a:pPr lvl="1" algn="just"/>
            <a:r>
              <a:rPr lang="en-US" sz="2400" dirty="0" smtClean="0"/>
              <a:t>In-order traversal gives original input string.</a:t>
            </a:r>
          </a:p>
          <a:p>
            <a:pPr algn="just"/>
            <a:endParaRPr lang="en-US" sz="2400" dirty="0" smtClean="0"/>
          </a:p>
          <a:p>
            <a:pPr algn="just"/>
            <a:r>
              <a:rPr lang="en-US" sz="2400" dirty="0" smtClean="0"/>
              <a:t>A parse tree depicts </a:t>
            </a:r>
            <a:r>
              <a:rPr lang="en-US" sz="2400" dirty="0" err="1" smtClean="0"/>
              <a:t>associativity</a:t>
            </a:r>
            <a:r>
              <a:rPr lang="en-US" sz="2400" dirty="0" smtClean="0"/>
              <a:t> and precedence of operators. </a:t>
            </a:r>
          </a:p>
          <a:p>
            <a:pPr algn="just"/>
            <a:r>
              <a:rPr lang="en-US" sz="2400" dirty="0" smtClean="0"/>
              <a:t>The deepest sub-tree is traversed first, therefore the operator in that sub-tree gets precedence over the operator which is in the parent nodes.</a:t>
            </a:r>
          </a:p>
          <a:p>
            <a:pPr algn="just"/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196752"/>
            <a:ext cx="2669679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0042"/>
            <a:ext cx="8229600" cy="5626121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2800" dirty="0" smtClean="0"/>
              <a:t>Consider the G,</a:t>
            </a:r>
          </a:p>
          <a:p>
            <a:pPr>
              <a:buNone/>
            </a:pPr>
            <a:r>
              <a:rPr lang="en-IN" sz="2800" dirty="0" smtClean="0"/>
              <a:t>		E → E + E  | E * E | (E ) | - E | </a:t>
            </a:r>
            <a:r>
              <a:rPr lang="en-IN" sz="2800" b="1" dirty="0" smtClean="0"/>
              <a:t>id</a:t>
            </a:r>
          </a:p>
          <a:p>
            <a:pPr>
              <a:buNone/>
            </a:pPr>
            <a:r>
              <a:rPr lang="en-IN" sz="2400" dirty="0" smtClean="0"/>
              <a:t>Derive the string  </a:t>
            </a:r>
            <a:r>
              <a:rPr lang="en-IN" sz="2400" b="1" dirty="0" smtClean="0"/>
              <a:t>id + id * id </a:t>
            </a:r>
            <a:r>
              <a:rPr lang="en-IN" sz="2400" dirty="0" smtClean="0"/>
              <a:t>using leftmost derivation</a:t>
            </a:r>
            <a:r>
              <a:rPr lang="en-IN" sz="2800" b="1" dirty="0" smtClean="0"/>
              <a:t>	</a:t>
            </a:r>
          </a:p>
          <a:p>
            <a:pPr>
              <a:buNone/>
            </a:pPr>
            <a:endParaRPr lang="en-IN" sz="2800" b="1" u="sng" dirty="0" smtClean="0"/>
          </a:p>
          <a:p>
            <a:pPr>
              <a:buNone/>
            </a:pPr>
            <a:r>
              <a:rPr lang="en-IN" sz="2800" b="1" dirty="0" smtClean="0"/>
              <a:t> 		</a:t>
            </a:r>
            <a:r>
              <a:rPr lang="en-IN" sz="2800" dirty="0" smtClean="0"/>
              <a:t>E            </a:t>
            </a:r>
            <a:r>
              <a:rPr lang="en-IN" sz="2800" dirty="0" err="1" smtClean="0"/>
              <a:t>E</a:t>
            </a:r>
            <a:r>
              <a:rPr lang="en-IN" sz="2800" dirty="0" smtClean="0"/>
              <a:t> + E                                             </a:t>
            </a:r>
          </a:p>
          <a:p>
            <a:pPr>
              <a:buNone/>
            </a:pPr>
            <a:r>
              <a:rPr lang="en-IN" sz="2800" dirty="0" smtClean="0"/>
              <a:t>		               </a:t>
            </a:r>
            <a:r>
              <a:rPr lang="en-IN" sz="2800" b="1" dirty="0" smtClean="0"/>
              <a:t>id</a:t>
            </a:r>
            <a:r>
              <a:rPr lang="en-IN" sz="2800" dirty="0" smtClean="0"/>
              <a:t> + E</a:t>
            </a:r>
          </a:p>
          <a:p>
            <a:pPr>
              <a:buNone/>
            </a:pPr>
            <a:r>
              <a:rPr lang="en-IN" sz="2800" dirty="0" smtClean="0"/>
              <a:t>		                </a:t>
            </a:r>
            <a:r>
              <a:rPr lang="en-IN" sz="2800" b="1" dirty="0" smtClean="0"/>
              <a:t>id</a:t>
            </a:r>
            <a:r>
              <a:rPr lang="en-IN" sz="2800" dirty="0" smtClean="0"/>
              <a:t> + E * E</a:t>
            </a:r>
          </a:p>
          <a:p>
            <a:pPr>
              <a:buNone/>
            </a:pPr>
            <a:r>
              <a:rPr lang="en-IN" sz="2800" dirty="0" smtClean="0"/>
              <a:t>		                </a:t>
            </a:r>
            <a:r>
              <a:rPr lang="en-IN" sz="2800" b="1" dirty="0" smtClean="0"/>
              <a:t>id</a:t>
            </a:r>
            <a:r>
              <a:rPr lang="en-IN" sz="2800" dirty="0" smtClean="0"/>
              <a:t> + </a:t>
            </a:r>
            <a:r>
              <a:rPr lang="en-IN" sz="2800" b="1" dirty="0" smtClean="0"/>
              <a:t>id</a:t>
            </a:r>
            <a:r>
              <a:rPr lang="en-IN" sz="2800" dirty="0" smtClean="0"/>
              <a:t> * E</a:t>
            </a:r>
          </a:p>
          <a:p>
            <a:pPr>
              <a:buNone/>
            </a:pPr>
            <a:r>
              <a:rPr lang="en-IN" sz="2800" dirty="0" smtClean="0"/>
              <a:t> 		                </a:t>
            </a:r>
            <a:r>
              <a:rPr lang="en-IN" sz="2800" b="1" dirty="0" smtClean="0"/>
              <a:t>id</a:t>
            </a:r>
            <a:r>
              <a:rPr lang="en-IN" sz="2800" dirty="0" smtClean="0"/>
              <a:t> + </a:t>
            </a:r>
            <a:r>
              <a:rPr lang="en-IN" sz="2800" b="1" dirty="0" smtClean="0"/>
              <a:t>id</a:t>
            </a:r>
            <a:r>
              <a:rPr lang="en-IN" sz="2800" dirty="0" smtClean="0"/>
              <a:t> * </a:t>
            </a:r>
            <a:r>
              <a:rPr lang="en-IN" sz="2800" b="1" dirty="0" smtClean="0"/>
              <a:t>id</a:t>
            </a:r>
            <a:endParaRPr lang="en-US" sz="2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8286" y="2500306"/>
            <a:ext cx="9334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8286" y="3000372"/>
            <a:ext cx="9334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3476629"/>
            <a:ext cx="9334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80" y="4048133"/>
            <a:ext cx="9334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80" y="4572008"/>
            <a:ext cx="9334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Straight Connector 12"/>
          <p:cNvCxnSpPr/>
          <p:nvPr/>
        </p:nvCxnSpPr>
        <p:spPr>
          <a:xfrm rot="5400000">
            <a:off x="6357950" y="3071810"/>
            <a:ext cx="571504" cy="428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6680215" y="3321843"/>
            <a:ext cx="642148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16200000" flipH="1">
            <a:off x="7108049" y="3036091"/>
            <a:ext cx="571504" cy="500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858016" y="263104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E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215074" y="355973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632710" y="355973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858016" y="357187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+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215074" y="450057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id</a:t>
            </a:r>
            <a:endParaRPr lang="en-US" dirty="0"/>
          </a:p>
        </p:txBody>
      </p:sp>
      <p:cxnSp>
        <p:nvCxnSpPr>
          <p:cNvPr id="30" name="Straight Connector 29"/>
          <p:cNvCxnSpPr/>
          <p:nvPr/>
        </p:nvCxnSpPr>
        <p:spPr>
          <a:xfrm rot="5400000">
            <a:off x="6037273" y="4250537"/>
            <a:ext cx="642148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>
            <a:off x="7143768" y="4000504"/>
            <a:ext cx="571504" cy="428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>
            <a:off x="7465238" y="4250537"/>
            <a:ext cx="642148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16200000" flipH="1">
            <a:off x="7893867" y="3964785"/>
            <a:ext cx="571504" cy="500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061206" y="448842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E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347090" y="450057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E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7643834" y="45720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*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7070126" y="541712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id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 rot="5400000">
            <a:off x="6892325" y="5167089"/>
            <a:ext cx="642148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8356010" y="534568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id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 rot="5400000">
            <a:off x="8178209" y="5095651"/>
            <a:ext cx="642148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572264" y="2171634"/>
            <a:ext cx="1282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u="sng" dirty="0" smtClean="0"/>
              <a:t>Parse Tree</a:t>
            </a:r>
            <a:endParaRPr lang="en-US" sz="2000" b="1" u="sng" dirty="0"/>
          </a:p>
        </p:txBody>
      </p:sp>
      <p:sp>
        <p:nvSpPr>
          <p:cNvPr id="42" name="Title 35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57148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Example 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4" grpId="0"/>
      <p:bldP spid="35" grpId="0"/>
      <p:bldP spid="36" grpId="0"/>
      <p:bldP spid="37" grpId="0"/>
      <p:bldP spid="3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642918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Example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0042"/>
            <a:ext cx="8229600" cy="5626121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2800" dirty="0" smtClean="0"/>
              <a:t>Consider the G,</a:t>
            </a:r>
          </a:p>
          <a:p>
            <a:pPr>
              <a:buNone/>
            </a:pPr>
            <a:r>
              <a:rPr lang="en-IN" sz="2800" dirty="0" smtClean="0"/>
              <a:t>		E → E + E  | E * E | (E ) | - E | </a:t>
            </a:r>
            <a:r>
              <a:rPr lang="en-IN" sz="2800" b="1" dirty="0" smtClean="0"/>
              <a:t>id</a:t>
            </a:r>
          </a:p>
          <a:p>
            <a:pPr>
              <a:buNone/>
            </a:pPr>
            <a:r>
              <a:rPr lang="en-IN" sz="2400" dirty="0" smtClean="0"/>
              <a:t>Derive the string  </a:t>
            </a:r>
            <a:r>
              <a:rPr lang="en-IN" sz="2400" b="1" dirty="0" smtClean="0"/>
              <a:t>id + id * id </a:t>
            </a:r>
            <a:r>
              <a:rPr lang="en-IN" sz="2400" dirty="0" smtClean="0"/>
              <a:t>using rightmost derivation</a:t>
            </a:r>
            <a:r>
              <a:rPr lang="en-IN" sz="2800" b="1" dirty="0" smtClean="0"/>
              <a:t>	</a:t>
            </a:r>
          </a:p>
          <a:p>
            <a:pPr>
              <a:buNone/>
            </a:pPr>
            <a:endParaRPr lang="en-IN" sz="2800" b="1" u="sng" dirty="0" smtClean="0"/>
          </a:p>
          <a:p>
            <a:pPr>
              <a:buNone/>
            </a:pPr>
            <a:r>
              <a:rPr lang="en-IN" sz="2800" b="1" dirty="0" smtClean="0"/>
              <a:t> 		</a:t>
            </a:r>
            <a:r>
              <a:rPr lang="en-IN" sz="2800" dirty="0" smtClean="0"/>
              <a:t>E            </a:t>
            </a:r>
            <a:r>
              <a:rPr lang="en-IN" sz="2800" dirty="0" err="1" smtClean="0"/>
              <a:t>E</a:t>
            </a:r>
            <a:r>
              <a:rPr lang="en-IN" sz="2800" dirty="0" smtClean="0"/>
              <a:t> + E</a:t>
            </a:r>
          </a:p>
          <a:p>
            <a:pPr>
              <a:buNone/>
            </a:pPr>
            <a:r>
              <a:rPr lang="en-IN" sz="2800" dirty="0" smtClean="0"/>
              <a:t>		               E + E * E</a:t>
            </a:r>
          </a:p>
          <a:p>
            <a:pPr>
              <a:buNone/>
            </a:pPr>
            <a:r>
              <a:rPr lang="en-IN" sz="2800" dirty="0" smtClean="0"/>
              <a:t>		               E + E * </a:t>
            </a:r>
            <a:r>
              <a:rPr lang="en-IN" sz="2800" b="1" dirty="0" smtClean="0"/>
              <a:t>id</a:t>
            </a:r>
          </a:p>
          <a:p>
            <a:pPr>
              <a:buNone/>
            </a:pPr>
            <a:r>
              <a:rPr lang="en-IN" sz="2800" dirty="0" smtClean="0"/>
              <a:t>		                E + </a:t>
            </a:r>
            <a:r>
              <a:rPr lang="en-IN" sz="2800" b="1" dirty="0" smtClean="0"/>
              <a:t>id </a:t>
            </a:r>
            <a:r>
              <a:rPr lang="en-IN" sz="2800" dirty="0" smtClean="0"/>
              <a:t>* </a:t>
            </a:r>
            <a:r>
              <a:rPr lang="en-IN" sz="2800" b="1" dirty="0" smtClean="0"/>
              <a:t>id</a:t>
            </a:r>
          </a:p>
          <a:p>
            <a:pPr>
              <a:buNone/>
            </a:pPr>
            <a:r>
              <a:rPr lang="en-IN" sz="2800" dirty="0" smtClean="0"/>
              <a:t> 		                </a:t>
            </a:r>
            <a:r>
              <a:rPr lang="en-IN" sz="2800" b="1" dirty="0" smtClean="0"/>
              <a:t>id</a:t>
            </a:r>
            <a:r>
              <a:rPr lang="en-IN" sz="2800" dirty="0" smtClean="0"/>
              <a:t> + </a:t>
            </a:r>
            <a:r>
              <a:rPr lang="en-IN" sz="2800" b="1" dirty="0" smtClean="0"/>
              <a:t>id</a:t>
            </a:r>
            <a:r>
              <a:rPr lang="en-IN" sz="2800" dirty="0" smtClean="0"/>
              <a:t> * </a:t>
            </a:r>
            <a:r>
              <a:rPr lang="en-IN" sz="2800" b="1" dirty="0" smtClean="0"/>
              <a:t>id</a:t>
            </a:r>
            <a:endParaRPr lang="en-US" sz="2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99334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2595560"/>
            <a:ext cx="8477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3024188"/>
            <a:ext cx="8477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24011" y="3524254"/>
            <a:ext cx="8477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24011" y="4095758"/>
            <a:ext cx="8477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24011" y="4572008"/>
            <a:ext cx="8477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6" name="Straight Connector 15"/>
          <p:cNvCxnSpPr/>
          <p:nvPr/>
        </p:nvCxnSpPr>
        <p:spPr>
          <a:xfrm rot="5400000">
            <a:off x="6680215" y="3321843"/>
            <a:ext cx="642148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6200000" flipH="1">
            <a:off x="7108049" y="3036091"/>
            <a:ext cx="571504" cy="500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858016" y="263104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215074" y="355973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632710" y="355973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858016" y="357187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+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215074" y="450057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id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 rot="5400000">
            <a:off x="6037273" y="4250537"/>
            <a:ext cx="642148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>
            <a:off x="7143768" y="4000504"/>
            <a:ext cx="571504" cy="428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>
            <a:off x="7465238" y="4250537"/>
            <a:ext cx="642148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 flipH="1">
            <a:off x="7893867" y="3964785"/>
            <a:ext cx="571504" cy="500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061206" y="448842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8347090" y="450057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643834" y="45720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*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070126" y="541712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id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 rot="5400000">
            <a:off x="6892325" y="5167089"/>
            <a:ext cx="642148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356010" y="534568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id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 rot="5400000">
            <a:off x="8178209" y="5095651"/>
            <a:ext cx="642148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5400000">
            <a:off x="6357950" y="3071810"/>
            <a:ext cx="571504" cy="428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572264" y="2171634"/>
            <a:ext cx="1282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u="sng" dirty="0" smtClean="0"/>
              <a:t>Parse Tree</a:t>
            </a:r>
            <a:endParaRPr lang="en-US" sz="2000" b="1" u="sng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9335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43250" y="2963863"/>
              <a:ext cx="115888" cy="1587"/>
            </p14:xfrm>
          </p:contentPart>
        </mc:Choice>
        <mc:Fallback xmlns="">
          <p:pic>
            <p:nvPicPr>
              <p:cNvPr id="99335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33950" y="2922601"/>
                <a:ext cx="134487" cy="84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9336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14750" y="3490913"/>
              <a:ext cx="115888" cy="1587"/>
            </p14:xfrm>
          </p:contentPart>
        </mc:Choice>
        <mc:Fallback xmlns="">
          <p:pic>
            <p:nvPicPr>
              <p:cNvPr id="99336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05422" y="3449651"/>
                <a:ext cx="134545" cy="84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9337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05163" y="3956050"/>
              <a:ext cx="161925" cy="17463"/>
            </p14:xfrm>
          </p:contentPart>
        </mc:Choice>
        <mc:Fallback xmlns="">
          <p:pic>
            <p:nvPicPr>
              <p:cNvPr id="99337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95745" y="3947147"/>
                <a:ext cx="180762" cy="352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9338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86063" y="4491038"/>
              <a:ext cx="115887" cy="1587"/>
            </p14:xfrm>
          </p:contentPart>
        </mc:Choice>
        <mc:Fallback xmlns="">
          <p:pic>
            <p:nvPicPr>
              <p:cNvPr id="99338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76763" y="4449776"/>
                <a:ext cx="134486" cy="8411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7" grpId="0"/>
      <p:bldP spid="28" grpId="0"/>
      <p:bldP spid="29" grpId="0"/>
      <p:bldP spid="30" grpId="0"/>
      <p:bldP spid="3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71414"/>
            <a:ext cx="8229600" cy="57150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785794"/>
            <a:ext cx="8429684" cy="534036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2400" dirty="0" smtClean="0"/>
              <a:t>	Derive the string  </a:t>
            </a:r>
            <a:r>
              <a:rPr lang="en-IN" sz="2400" dirty="0" smtClean="0">
                <a:solidFill>
                  <a:srgbClr val="FF0000"/>
                </a:solidFill>
              </a:rPr>
              <a:t> </a:t>
            </a:r>
            <a:r>
              <a:rPr lang="en-IN" sz="2400" b="1" dirty="0" smtClean="0">
                <a:solidFill>
                  <a:srgbClr val="FF0000"/>
                </a:solidFill>
              </a:rPr>
              <a:t>- ( id + id ) * id   </a:t>
            </a:r>
            <a:r>
              <a:rPr lang="en-IN" sz="2400" dirty="0" smtClean="0"/>
              <a:t>using   rightmost /leftmost derivation</a:t>
            </a:r>
            <a:r>
              <a:rPr lang="en-IN" sz="2400" b="1" dirty="0" smtClean="0"/>
              <a:t>.</a:t>
            </a:r>
          </a:p>
          <a:p>
            <a:pPr>
              <a:buNone/>
            </a:pPr>
            <a:endParaRPr lang="en-IN" sz="2400" b="1" dirty="0" smtClean="0"/>
          </a:p>
          <a:p>
            <a:pPr>
              <a:buNone/>
            </a:pPr>
            <a:r>
              <a:rPr lang="en-IN" sz="2400" b="1" dirty="0" smtClean="0"/>
              <a:t>	Leftmost Derivation:</a:t>
            </a:r>
          </a:p>
          <a:p>
            <a:pPr>
              <a:buNone/>
            </a:pPr>
            <a:r>
              <a:rPr lang="en-IN" sz="2400" b="1" dirty="0" smtClean="0"/>
              <a:t>	E	        E * E				        </a:t>
            </a:r>
            <a:r>
              <a:rPr lang="en-IN" sz="2400" b="1" dirty="0" err="1" smtClean="0"/>
              <a:t>E</a:t>
            </a:r>
            <a:r>
              <a:rPr lang="en-IN" sz="2400" b="1" dirty="0" smtClean="0"/>
              <a:t> * E</a:t>
            </a:r>
          </a:p>
          <a:p>
            <a:pPr>
              <a:buNone/>
            </a:pPr>
            <a:r>
              <a:rPr lang="en-IN" sz="2400" b="1" dirty="0" smtClean="0"/>
              <a:t>	                 - E * E				         </a:t>
            </a:r>
            <a:r>
              <a:rPr lang="en-IN" sz="2400" b="1" dirty="0" err="1" smtClean="0"/>
              <a:t>E</a:t>
            </a:r>
            <a:r>
              <a:rPr lang="en-IN" sz="2400" b="1" dirty="0" smtClean="0"/>
              <a:t> * id</a:t>
            </a:r>
          </a:p>
          <a:p>
            <a:pPr>
              <a:buNone/>
            </a:pPr>
            <a:r>
              <a:rPr lang="en-IN" sz="2400" b="1" dirty="0" smtClean="0"/>
              <a:t>	                  - ( E ) * E				        - E * id</a:t>
            </a:r>
          </a:p>
          <a:p>
            <a:pPr>
              <a:buNone/>
            </a:pPr>
            <a:r>
              <a:rPr lang="en-IN" sz="2400" b="1" dirty="0" smtClean="0"/>
              <a:t>                       - ( E + E ) * E			        - ( E ) * id</a:t>
            </a:r>
          </a:p>
          <a:p>
            <a:pPr>
              <a:buNone/>
            </a:pPr>
            <a:r>
              <a:rPr lang="en-IN" sz="2400" b="1" dirty="0" smtClean="0"/>
              <a:t>                       - ( id + E ) * E			        - ( E + E ) * id</a:t>
            </a:r>
          </a:p>
          <a:p>
            <a:pPr>
              <a:buNone/>
            </a:pPr>
            <a:r>
              <a:rPr lang="en-IN" sz="2400" b="1" dirty="0" smtClean="0"/>
              <a:t>	                  - ( id + id ) * E		                      - ( E + id ) * id</a:t>
            </a:r>
          </a:p>
          <a:p>
            <a:pPr>
              <a:buNone/>
            </a:pPr>
            <a:r>
              <a:rPr lang="en-IN" sz="2400" b="1" dirty="0" smtClean="0"/>
              <a:t>		          - ( id + id ) * id			         - ( id + id ) * id</a:t>
            </a:r>
          </a:p>
          <a:p>
            <a:pPr>
              <a:buNone/>
            </a:pPr>
            <a:r>
              <a:rPr lang="en-IN" sz="2400" b="1" dirty="0" smtClean="0"/>
              <a:t>	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10514" y="1500174"/>
            <a:ext cx="327599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N" dirty="0" smtClean="0"/>
              <a:t>E → E + E  | E * E | (E ) | - E | </a:t>
            </a:r>
            <a:r>
              <a:rPr lang="en-IN" b="1" dirty="0" smtClean="0"/>
              <a:t>id</a:t>
            </a:r>
            <a:endParaRPr 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5344" y="2500306"/>
            <a:ext cx="790574" cy="38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2928934"/>
            <a:ext cx="862012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3357561"/>
            <a:ext cx="933450" cy="357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3786189"/>
            <a:ext cx="933450" cy="357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4214818"/>
            <a:ext cx="933450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4643447"/>
            <a:ext cx="933450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5143512"/>
            <a:ext cx="933450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0694" y="2500306"/>
            <a:ext cx="847725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10225" y="3000372"/>
            <a:ext cx="847725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0694" y="3429000"/>
            <a:ext cx="847725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0694" y="3857628"/>
            <a:ext cx="847725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0694" y="4286256"/>
            <a:ext cx="847725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0694" y="4714884"/>
            <a:ext cx="847725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10225" y="5143512"/>
            <a:ext cx="847725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1538" y="0"/>
            <a:ext cx="6715172" cy="57148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Example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714356"/>
            <a:ext cx="3971924" cy="5411807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Derive the string  </a:t>
            </a:r>
            <a:r>
              <a:rPr lang="en-I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 ( id + id )</a:t>
            </a:r>
          </a:p>
          <a:p>
            <a:pPr algn="just">
              <a:buNone/>
            </a:pPr>
            <a:endParaRPr lang="en-IN" sz="2400" dirty="0" smtClean="0"/>
          </a:p>
          <a:p>
            <a:pPr algn="just">
              <a:buNone/>
            </a:pPr>
            <a:endParaRPr lang="en-IN" sz="2400" dirty="0" smtClean="0"/>
          </a:p>
          <a:p>
            <a:pPr algn="just">
              <a:buNone/>
            </a:pPr>
            <a:r>
              <a:rPr lang="en-IN" sz="2400" dirty="0" smtClean="0"/>
              <a:t> E            - E</a:t>
            </a:r>
          </a:p>
          <a:p>
            <a:pPr algn="just">
              <a:buNone/>
            </a:pPr>
            <a:r>
              <a:rPr lang="en-IN" sz="2400" dirty="0" smtClean="0"/>
              <a:t>                - ( E )</a:t>
            </a:r>
          </a:p>
          <a:p>
            <a:pPr algn="just">
              <a:buNone/>
            </a:pPr>
            <a:r>
              <a:rPr lang="en-IN" sz="2400" dirty="0" smtClean="0"/>
              <a:t>               - ( E + E )</a:t>
            </a:r>
          </a:p>
          <a:p>
            <a:pPr algn="just">
              <a:buNone/>
            </a:pPr>
            <a:r>
              <a:rPr lang="en-IN" sz="2400" dirty="0" smtClean="0"/>
              <a:t>                - (</a:t>
            </a:r>
            <a:r>
              <a:rPr lang="en-IN" sz="2400" b="1" dirty="0" smtClean="0"/>
              <a:t> id</a:t>
            </a:r>
            <a:r>
              <a:rPr lang="en-IN" sz="2400" dirty="0" smtClean="0"/>
              <a:t> + E )</a:t>
            </a:r>
          </a:p>
          <a:p>
            <a:pPr algn="just">
              <a:buNone/>
            </a:pPr>
            <a:r>
              <a:rPr lang="en-IN" sz="2400" dirty="0" smtClean="0"/>
              <a:t>                - ( </a:t>
            </a:r>
            <a:r>
              <a:rPr lang="en-IN" sz="2400" b="1" dirty="0" smtClean="0"/>
              <a:t>id</a:t>
            </a:r>
            <a:r>
              <a:rPr lang="en-IN" sz="2400" dirty="0" smtClean="0"/>
              <a:t> + </a:t>
            </a:r>
            <a:r>
              <a:rPr lang="en-IN" sz="2400" b="1" dirty="0" smtClean="0"/>
              <a:t>id</a:t>
            </a:r>
            <a:r>
              <a:rPr lang="en-IN" sz="2400" dirty="0" smtClean="0"/>
              <a:t> )</a:t>
            </a:r>
          </a:p>
          <a:p>
            <a:pPr algn="just">
              <a:buNone/>
            </a:pPr>
            <a:endParaRPr lang="en-IN" sz="2400" dirty="0" smtClean="0"/>
          </a:p>
          <a:p>
            <a:pPr algn="just">
              <a:buNone/>
            </a:pP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86116" y="1857364"/>
            <a:ext cx="5643602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714348" y="1214422"/>
            <a:ext cx="327599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N" dirty="0" smtClean="0"/>
              <a:t>E → E + E  | E * E | (E ) | - E | </a:t>
            </a:r>
            <a:r>
              <a:rPr lang="en-IN" b="1" dirty="0" smtClean="0"/>
              <a:t>id</a:t>
            </a:r>
            <a:endParaRPr lang="en-US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2000240"/>
            <a:ext cx="790574" cy="38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2476497"/>
            <a:ext cx="790574" cy="38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2928934"/>
            <a:ext cx="790574" cy="38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3357562"/>
            <a:ext cx="790574" cy="38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3786190"/>
            <a:ext cx="790574" cy="38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7148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Practice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857232"/>
            <a:ext cx="7929618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0108"/>
            <a:ext cx="8229600" cy="5126055"/>
          </a:xfrm>
        </p:spPr>
        <p:txBody>
          <a:bodyPr>
            <a:normAutofit/>
          </a:bodyPr>
          <a:lstStyle/>
          <a:p>
            <a:pPr algn="ctr">
              <a:buNone/>
            </a:pPr>
            <a:endParaRPr lang="en-US" sz="4400" dirty="0" smtClean="0">
              <a:solidFill>
                <a:srgbClr val="FF0000"/>
              </a:solidFill>
            </a:endParaRPr>
          </a:p>
          <a:p>
            <a:pPr algn="ctr">
              <a:buNone/>
            </a:pPr>
            <a:endParaRPr lang="en-US" sz="4400" dirty="0" smtClean="0">
              <a:solidFill>
                <a:srgbClr val="FF0000"/>
              </a:solidFill>
            </a:endParaRPr>
          </a:p>
          <a:p>
            <a:pPr algn="ctr">
              <a:buNone/>
            </a:pPr>
            <a:r>
              <a:rPr lang="en-US" sz="4400" dirty="0" smtClean="0">
                <a:solidFill>
                  <a:srgbClr val="FF0000"/>
                </a:solidFill>
              </a:rPr>
              <a:t>Next Topic:</a:t>
            </a:r>
          </a:p>
          <a:p>
            <a:pPr algn="ctr">
              <a:buNone/>
            </a:pPr>
            <a:r>
              <a:rPr lang="en-IN" sz="4400" dirty="0" smtClean="0">
                <a:solidFill>
                  <a:srgbClr val="FF0000"/>
                </a:solidFill>
              </a:rPr>
              <a:t>Ambiguity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1095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57171"/>
            <a:ext cx="8215370" cy="637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Diagram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5" y="2241550"/>
            <a:ext cx="8337550" cy="3851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135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48" y="0"/>
            <a:ext cx="7643866" cy="714356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Ambiguity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7232"/>
            <a:ext cx="8229600" cy="5268931"/>
          </a:xfrm>
        </p:spPr>
        <p:txBody>
          <a:bodyPr>
            <a:normAutofit/>
          </a:bodyPr>
          <a:lstStyle/>
          <a:p>
            <a:pPr algn="just"/>
            <a:r>
              <a:rPr lang="en-IN" sz="2400" dirty="0" smtClean="0"/>
              <a:t>A grammar that produces more than one parse tree for some sentence is said to be </a:t>
            </a:r>
            <a:r>
              <a:rPr lang="en-IN" sz="2400" b="1" dirty="0" smtClean="0"/>
              <a:t>ambiguous</a:t>
            </a:r>
            <a:r>
              <a:rPr lang="en-IN" sz="2400" dirty="0" smtClean="0"/>
              <a:t>.</a:t>
            </a:r>
          </a:p>
          <a:p>
            <a:pPr lvl="1" algn="just"/>
            <a:r>
              <a:rPr lang="en-IN" sz="2400" dirty="0" smtClean="0"/>
              <a:t>i.e. </a:t>
            </a:r>
            <a:r>
              <a:rPr lang="en-IN" sz="2400" b="1" dirty="0" smtClean="0"/>
              <a:t>An ambiguous grammar </a:t>
            </a:r>
            <a:r>
              <a:rPr lang="en-IN" sz="2400" dirty="0" smtClean="0"/>
              <a:t>is one that produce more than one leftmost or more than one rightmost derivation for the same sentence.</a:t>
            </a:r>
          </a:p>
          <a:p>
            <a:pPr lvl="1" algn="just">
              <a:buNone/>
            </a:pPr>
            <a:endParaRPr lang="en-US" sz="2400" dirty="0" smtClean="0"/>
          </a:p>
          <a:p>
            <a:pPr marL="285750" lvl="1" algn="just">
              <a:buFont typeface="Arial" pitchFamily="34" charset="0"/>
              <a:buChar char="•"/>
            </a:pPr>
            <a:r>
              <a:rPr lang="en-IN" sz="2400" dirty="0" smtClean="0"/>
              <a:t>For certain types of parsers, it is desirable that the grammar be made </a:t>
            </a:r>
            <a:r>
              <a:rPr lang="en-IN" sz="2400" b="1" dirty="0" smtClean="0"/>
              <a:t>unambiguous</a:t>
            </a:r>
            <a:r>
              <a:rPr lang="en-IN" sz="2400" dirty="0" smtClean="0"/>
              <a:t>.</a:t>
            </a:r>
          </a:p>
          <a:p>
            <a:pPr marL="285750" lvl="1" algn="just">
              <a:buFont typeface="Arial" pitchFamily="34" charset="0"/>
              <a:buChar char="•"/>
            </a:pPr>
            <a:r>
              <a:rPr lang="en-IN" sz="2400" dirty="0" smtClean="0"/>
              <a:t>We need to design unambiguous grammars for compiling applications.</a:t>
            </a:r>
          </a:p>
          <a:p>
            <a:pPr lvl="1" algn="just">
              <a:buNone/>
            </a:pP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910" y="0"/>
            <a:ext cx="7786742" cy="500042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Ambiguous vs. Unambiguous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571480"/>
            <a:ext cx="7715304" cy="5848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42918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Eliminating Ambiguity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642918"/>
            <a:ext cx="8401080" cy="5715040"/>
          </a:xfrm>
        </p:spPr>
        <p:txBody>
          <a:bodyPr>
            <a:normAutofit/>
          </a:bodyPr>
          <a:lstStyle/>
          <a:p>
            <a:pPr algn="just"/>
            <a:r>
              <a:rPr lang="en-IN" sz="2400" dirty="0" smtClean="0"/>
              <a:t>An ambiguous grammar can be rewritten to eliminate the ambiguity.</a:t>
            </a:r>
          </a:p>
          <a:p>
            <a:pPr algn="just">
              <a:buNone/>
            </a:pPr>
            <a:r>
              <a:rPr lang="en-IN" sz="2400" dirty="0" smtClean="0"/>
              <a:t>	e.g. Eliminate the ambiguity from </a:t>
            </a:r>
            <a:r>
              <a:rPr lang="en-IN" sz="2400" b="1" dirty="0" smtClean="0"/>
              <a:t>“dangling-else” </a:t>
            </a:r>
            <a:r>
              <a:rPr lang="en-IN" sz="2400" dirty="0" smtClean="0"/>
              <a:t>grammar,</a:t>
            </a:r>
          </a:p>
          <a:p>
            <a:pPr algn="just">
              <a:buNone/>
            </a:pPr>
            <a:r>
              <a:rPr lang="en-IN" sz="2400" dirty="0" smtClean="0"/>
              <a:t>	stmt → </a:t>
            </a:r>
            <a:r>
              <a:rPr lang="en-IN" sz="2400" b="1" dirty="0" smtClean="0"/>
              <a:t>if</a:t>
            </a:r>
            <a:r>
              <a:rPr lang="en-IN" sz="2400" dirty="0" smtClean="0"/>
              <a:t> </a:t>
            </a:r>
            <a:r>
              <a:rPr lang="en-IN" sz="2400" dirty="0" err="1" smtClean="0"/>
              <a:t>expr</a:t>
            </a:r>
            <a:r>
              <a:rPr lang="en-IN" sz="2400" dirty="0" smtClean="0"/>
              <a:t> </a:t>
            </a:r>
            <a:r>
              <a:rPr lang="en-IN" sz="2400" b="1" dirty="0" smtClean="0"/>
              <a:t>then</a:t>
            </a:r>
            <a:r>
              <a:rPr lang="en-IN" sz="2400" dirty="0" smtClean="0"/>
              <a:t> stmt</a:t>
            </a:r>
          </a:p>
          <a:p>
            <a:pPr algn="just">
              <a:buNone/>
            </a:pPr>
            <a:r>
              <a:rPr lang="en-IN" sz="2400" dirty="0" smtClean="0"/>
              <a:t>		      | </a:t>
            </a:r>
            <a:r>
              <a:rPr lang="en-IN" sz="2400" b="1" dirty="0" smtClean="0"/>
              <a:t>if</a:t>
            </a:r>
            <a:r>
              <a:rPr lang="en-IN" sz="2400" dirty="0" smtClean="0"/>
              <a:t> </a:t>
            </a:r>
            <a:r>
              <a:rPr lang="en-IN" sz="2400" dirty="0" err="1" smtClean="0"/>
              <a:t>expr</a:t>
            </a:r>
            <a:r>
              <a:rPr lang="en-IN" sz="2400" dirty="0" smtClean="0"/>
              <a:t> </a:t>
            </a:r>
            <a:r>
              <a:rPr lang="en-IN" sz="2400" b="1" dirty="0" smtClean="0"/>
              <a:t>then</a:t>
            </a:r>
            <a:r>
              <a:rPr lang="en-IN" sz="2400" dirty="0" smtClean="0"/>
              <a:t> stmt </a:t>
            </a:r>
            <a:r>
              <a:rPr lang="en-IN" sz="2400" b="1" dirty="0" smtClean="0"/>
              <a:t>else</a:t>
            </a:r>
            <a:r>
              <a:rPr lang="en-IN" sz="2400" dirty="0" smtClean="0"/>
              <a:t> stmt</a:t>
            </a:r>
          </a:p>
          <a:p>
            <a:pPr algn="just">
              <a:buNone/>
            </a:pPr>
            <a:r>
              <a:rPr lang="en-IN" sz="2400" dirty="0" smtClean="0"/>
              <a:t>		      | </a:t>
            </a:r>
            <a:r>
              <a:rPr lang="en-IN" sz="2400" b="1" dirty="0" smtClean="0"/>
              <a:t>other</a:t>
            </a:r>
          </a:p>
          <a:p>
            <a:pPr algn="just">
              <a:buNone/>
            </a:pPr>
            <a:r>
              <a:rPr lang="en-IN" sz="2400" b="1" dirty="0" smtClean="0"/>
              <a:t>	</a:t>
            </a:r>
            <a:r>
              <a:rPr lang="en-IN" sz="2400" dirty="0" smtClean="0"/>
              <a:t>According to this grammar define a compound conditional statement,</a:t>
            </a:r>
          </a:p>
          <a:p>
            <a:pPr algn="just">
              <a:buNone/>
            </a:pPr>
            <a:endParaRPr lang="en-US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7422" y="3786190"/>
            <a:ext cx="5715040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59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85918" y="4143380"/>
            <a:ext cx="5000660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5169" name="Ink 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84488" y="2990850"/>
              <a:ext cx="258762" cy="233363"/>
            </p14:xfrm>
          </p:contentPart>
        </mc:Choice>
        <mc:Fallback xmlns="">
          <p:pic>
            <p:nvPicPr>
              <p:cNvPr id="135169" name="Ink 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75144" y="2981472"/>
                <a:ext cx="277450" cy="2521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5170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02013" y="2928938"/>
              <a:ext cx="563562" cy="384175"/>
            </p14:xfrm>
          </p:contentPart>
        </mc:Choice>
        <mc:Fallback xmlns="">
          <p:pic>
            <p:nvPicPr>
              <p:cNvPr id="135170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92704" y="2919612"/>
                <a:ext cx="582180" cy="4028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5171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71688" y="5081588"/>
              <a:ext cx="4875212" cy="963612"/>
            </p14:xfrm>
          </p:contentPart>
        </mc:Choice>
        <mc:Fallback xmlns="">
          <p:pic>
            <p:nvPicPr>
              <p:cNvPr id="135171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62329" y="5072240"/>
                <a:ext cx="4893930" cy="9823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5173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70363" y="2670175"/>
              <a:ext cx="625475" cy="312738"/>
            </p14:xfrm>
          </p:contentPart>
        </mc:Choice>
        <mc:Fallback xmlns="">
          <p:pic>
            <p:nvPicPr>
              <p:cNvPr id="135173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60903" y="2660850"/>
                <a:ext cx="644396" cy="33138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357166"/>
            <a:ext cx="8229600" cy="5768997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IN" sz="2400" dirty="0" smtClean="0"/>
              <a:t>For the same grammar, consider the string,</a:t>
            </a:r>
          </a:p>
          <a:p>
            <a:pPr algn="just">
              <a:buNone/>
            </a:pPr>
            <a:endParaRPr lang="en-IN" sz="2400" dirty="0" smtClean="0"/>
          </a:p>
          <a:p>
            <a:pPr marL="0" indent="0" algn="just">
              <a:buNone/>
            </a:pPr>
            <a:r>
              <a:rPr lang="en-IN" sz="2400" dirty="0" smtClean="0"/>
              <a:t>The grammar is ambiguous since the string produces two parse tree, 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4612" y="857232"/>
            <a:ext cx="3143272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1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28" y="1857365"/>
            <a:ext cx="6572296" cy="435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4145" name="Ink 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8598413" y="94978538"/>
              <a:ext cx="0" cy="0"/>
            </p14:xfrm>
          </p:contentPart>
        </mc:Choice>
        <mc:Fallback xmlns="">
          <p:pic>
            <p:nvPicPr>
              <p:cNvPr id="134145" name="Ink 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8598413" y="9497853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4146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94013" y="795338"/>
              <a:ext cx="2500312" cy="534987"/>
            </p14:xfrm>
          </p:contentPart>
        </mc:Choice>
        <mc:Fallback xmlns="">
          <p:pic>
            <p:nvPicPr>
              <p:cNvPr id="134146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84654" y="786065"/>
                <a:ext cx="2519030" cy="5535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414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87575" y="2009775"/>
              <a:ext cx="1588" cy="88900"/>
            </p14:xfrm>
          </p:contentPart>
        </mc:Choice>
        <mc:Fallback xmlns="">
          <p:pic>
            <p:nvPicPr>
              <p:cNvPr id="13414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46287" y="2000492"/>
                <a:ext cx="84164" cy="1074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4148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11350" y="3884613"/>
              <a:ext cx="241300" cy="196850"/>
            </p14:xfrm>
          </p:contentPart>
        </mc:Choice>
        <mc:Fallback xmlns="">
          <p:pic>
            <p:nvPicPr>
              <p:cNvPr id="134148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02000" y="3875256"/>
                <a:ext cx="260000" cy="215563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7166"/>
            <a:ext cx="8229600" cy="585791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sz="2400" dirty="0" smtClean="0"/>
              <a:t>Match each </a:t>
            </a:r>
            <a:r>
              <a:rPr lang="en-IN" sz="2400" b="1" dirty="0" smtClean="0"/>
              <a:t>else</a:t>
            </a:r>
            <a:r>
              <a:rPr lang="en-IN" sz="2400" dirty="0" smtClean="0"/>
              <a:t> with the closest previous unmatched </a:t>
            </a:r>
            <a:r>
              <a:rPr lang="en-IN" sz="2400" b="1" dirty="0" smtClean="0"/>
              <a:t>then</a:t>
            </a:r>
            <a:r>
              <a:rPr lang="en-IN" sz="2400" dirty="0" smtClean="0"/>
              <a:t>. </a:t>
            </a:r>
          </a:p>
          <a:p>
            <a:pPr marL="0" indent="0" algn="just">
              <a:buNone/>
            </a:pPr>
            <a:r>
              <a:rPr lang="en-IN" sz="2400" dirty="0" smtClean="0"/>
              <a:t>This </a:t>
            </a:r>
            <a:r>
              <a:rPr lang="en-IN" sz="2400" dirty="0" err="1" smtClean="0"/>
              <a:t>disambiguity</a:t>
            </a:r>
            <a:r>
              <a:rPr lang="en-IN" sz="2400" dirty="0" smtClean="0"/>
              <a:t> rule can be incorporated into the grammar.</a:t>
            </a:r>
          </a:p>
          <a:p>
            <a:pPr marL="0" indent="0" algn="just">
              <a:buNone/>
            </a:pPr>
            <a:endParaRPr lang="en-IN" sz="2400" dirty="0" smtClean="0"/>
          </a:p>
          <a:p>
            <a:pPr marL="0" indent="0" algn="just">
              <a:buNone/>
            </a:pPr>
            <a:endParaRPr lang="en-IN" sz="2400" dirty="0" smtClean="0"/>
          </a:p>
          <a:p>
            <a:pPr marL="0" indent="0" algn="just">
              <a:buNone/>
            </a:pPr>
            <a:endParaRPr lang="en-IN" sz="2400" dirty="0" smtClean="0"/>
          </a:p>
          <a:p>
            <a:pPr marL="0" indent="0" algn="just">
              <a:buNone/>
            </a:pPr>
            <a:endParaRPr lang="en-IN" sz="2400" dirty="0" smtClean="0"/>
          </a:p>
          <a:p>
            <a:pPr marL="0" indent="0" algn="just">
              <a:buNone/>
            </a:pPr>
            <a:endParaRPr lang="en-IN" sz="2400" dirty="0" smtClean="0"/>
          </a:p>
          <a:p>
            <a:pPr marL="0" indent="0" algn="just">
              <a:buNone/>
            </a:pPr>
            <a:endParaRPr lang="en-IN" sz="2400" dirty="0" smtClean="0"/>
          </a:p>
          <a:p>
            <a:pPr marL="0" indent="0" algn="just">
              <a:buNone/>
            </a:pPr>
            <a:endParaRPr lang="en-IN" sz="2400" dirty="0" smtClean="0"/>
          </a:p>
          <a:p>
            <a:pPr marL="0" indent="0" algn="just">
              <a:buNone/>
            </a:pPr>
            <a:endParaRPr lang="en-IN" sz="2400" dirty="0" smtClean="0"/>
          </a:p>
          <a:p>
            <a:pPr marL="0" indent="0" algn="just">
              <a:buNone/>
            </a:pPr>
            <a:endParaRPr lang="en-IN" sz="2400" dirty="0" smtClean="0"/>
          </a:p>
          <a:p>
            <a:pPr marL="0" indent="0" algn="just">
              <a:buNone/>
            </a:pPr>
            <a:r>
              <a:rPr lang="en-IN" sz="2400" dirty="0" smtClean="0"/>
              <a:t>This grammar generates the same set of strings ,but allows only one parsing for string.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1357298"/>
            <a:ext cx="6786610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3121" name="Ink 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67025" y="1731963"/>
              <a:ext cx="517525" cy="1196975"/>
            </p14:xfrm>
          </p:contentPart>
        </mc:Choice>
        <mc:Fallback xmlns="">
          <p:pic>
            <p:nvPicPr>
              <p:cNvPr id="133121" name="Ink 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57681" y="1722603"/>
                <a:ext cx="536213" cy="12156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3122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26100" y="3081338"/>
              <a:ext cx="160338" cy="17462"/>
            </p14:xfrm>
          </p:contentPart>
        </mc:Choice>
        <mc:Fallback xmlns="">
          <p:pic>
            <p:nvPicPr>
              <p:cNvPr id="133122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16774" y="3073083"/>
                <a:ext cx="178990" cy="3397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910" y="71438"/>
            <a:ext cx="7572428" cy="571480"/>
          </a:xfrm>
        </p:spPr>
        <p:txBody>
          <a:bodyPr>
            <a:noAutofit/>
          </a:bodyPr>
          <a:lstStyle/>
          <a:p>
            <a:pPr marL="342900" lvl="0" indent="-342900" fontAlgn="base">
              <a:spcBef>
                <a:spcPct val="20000"/>
              </a:spcBef>
            </a:pPr>
            <a:r>
              <a:rPr lang="en-US" sz="4000" dirty="0" smtClean="0">
                <a:solidFill>
                  <a:prstClr val="black"/>
                </a:solidFill>
                <a:ea typeface="+mn-ea"/>
                <a:cs typeface="+mn-cs"/>
              </a:rPr>
              <a:t>Methods To Remove Ambiguity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31837"/>
            <a:ext cx="8229600" cy="5483245"/>
          </a:xfrm>
        </p:spPr>
        <p:txBody>
          <a:bodyPr>
            <a:noAutofit/>
          </a:bodyPr>
          <a:lstStyle/>
          <a:p>
            <a:pPr algn="just" fontAlgn="base"/>
            <a:r>
              <a:rPr lang="en-US" sz="2400" dirty="0" smtClean="0"/>
              <a:t>The ambiguity from the grammar may be removed using the following methods:</a:t>
            </a:r>
          </a:p>
          <a:p>
            <a:pPr algn="just" fontAlgn="base"/>
            <a:endParaRPr lang="en-IN" sz="2400" dirty="0" smtClean="0"/>
          </a:p>
          <a:p>
            <a:pPr algn="just" fontAlgn="base"/>
            <a:endParaRPr lang="en-IN" sz="2400" dirty="0" smtClean="0"/>
          </a:p>
          <a:p>
            <a:pPr algn="just" fontAlgn="base"/>
            <a:endParaRPr lang="en-IN" sz="2400" dirty="0" smtClean="0"/>
          </a:p>
          <a:p>
            <a:pPr algn="just" fontAlgn="base"/>
            <a:endParaRPr lang="en-IN" sz="2400" dirty="0" smtClean="0"/>
          </a:p>
          <a:p>
            <a:pPr algn="just" fontAlgn="base"/>
            <a:endParaRPr lang="en-IN" sz="2400" dirty="0" smtClean="0"/>
          </a:p>
          <a:p>
            <a:pPr algn="just" fontAlgn="base"/>
            <a:endParaRPr lang="en-IN" sz="2400" dirty="0" smtClean="0"/>
          </a:p>
          <a:p>
            <a:pPr algn="just" fontAlgn="base"/>
            <a:endParaRPr lang="en-IN" sz="2400" dirty="0" smtClean="0"/>
          </a:p>
          <a:p>
            <a:pPr algn="just" fontAlgn="base"/>
            <a:endParaRPr lang="en-IN" sz="2400" dirty="0" smtClean="0"/>
          </a:p>
          <a:p>
            <a:pPr algn="just" fontAlgn="base"/>
            <a:r>
              <a:rPr lang="en-US" sz="2400" dirty="0" smtClean="0"/>
              <a:t>The solution to the problem of enforcing precedence is to introduce several different variables at each level of precedence.</a:t>
            </a:r>
          </a:p>
          <a:p>
            <a:pPr algn="just" fontAlgn="base"/>
            <a:endParaRPr lang="en-US" sz="2400" dirty="0" smtClean="0"/>
          </a:p>
          <a:p>
            <a:pPr algn="just"/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571612"/>
            <a:ext cx="6915177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85794"/>
          </a:xfrm>
        </p:spPr>
        <p:txBody>
          <a:bodyPr>
            <a:noAutofit/>
          </a:bodyPr>
          <a:lstStyle/>
          <a:p>
            <a:r>
              <a:rPr lang="en-US" sz="3200" dirty="0" smtClean="0"/>
              <a:t>Removing Ambiguity by Precedence &amp; </a:t>
            </a:r>
            <a:r>
              <a:rPr lang="en-US" sz="3200" dirty="0" err="1" smtClean="0"/>
              <a:t>Associativity</a:t>
            </a:r>
            <a:r>
              <a:rPr lang="en-US" sz="3200" dirty="0" smtClean="0"/>
              <a:t> Rules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928670"/>
            <a:ext cx="8501122" cy="5197493"/>
          </a:xfrm>
        </p:spPr>
        <p:txBody>
          <a:bodyPr>
            <a:noAutofit/>
          </a:bodyPr>
          <a:lstStyle/>
          <a:p>
            <a:pPr algn="just" fontAlgn="base"/>
            <a:r>
              <a:rPr lang="en-US" sz="2000" dirty="0" smtClean="0"/>
              <a:t>An ambiguous grammar may be converted into an unambiguous grammar by implementing:</a:t>
            </a:r>
          </a:p>
          <a:p>
            <a:pPr lvl="1" algn="just" fontAlgn="base"/>
            <a:r>
              <a:rPr lang="en-US" sz="2000" dirty="0" smtClean="0"/>
              <a:t>Precedence Constraints</a:t>
            </a:r>
          </a:p>
          <a:p>
            <a:pPr lvl="1" algn="just" fontAlgn="base"/>
            <a:r>
              <a:rPr lang="en-US" sz="2000" dirty="0" err="1" smtClean="0"/>
              <a:t>Associativity</a:t>
            </a:r>
            <a:r>
              <a:rPr lang="en-US" sz="2000" dirty="0" smtClean="0"/>
              <a:t> Constraints</a:t>
            </a:r>
          </a:p>
          <a:p>
            <a:pPr algn="just" fontAlgn="base">
              <a:buNone/>
            </a:pPr>
            <a:r>
              <a:rPr lang="en-US" sz="2000" dirty="0" smtClean="0"/>
              <a:t>These constraints are implemented using the following rules:</a:t>
            </a:r>
          </a:p>
          <a:p>
            <a:pPr algn="just" fontAlgn="base">
              <a:buNone/>
            </a:pPr>
            <a:endParaRPr lang="en-US" sz="2000" b="1" dirty="0" smtClean="0"/>
          </a:p>
          <a:p>
            <a:pPr algn="just" fontAlgn="base">
              <a:buNone/>
            </a:pPr>
            <a:r>
              <a:rPr lang="en-US" sz="2000" b="1" dirty="0" smtClean="0"/>
              <a:t>Rule-1:</a:t>
            </a:r>
            <a:endParaRPr lang="en-US" sz="2000" dirty="0" smtClean="0"/>
          </a:p>
          <a:p>
            <a:pPr algn="just" fontAlgn="base"/>
            <a:r>
              <a:rPr lang="en-US" sz="2000" dirty="0" smtClean="0"/>
              <a:t>The level at which the production is present defines the priority of the operator contained in it.</a:t>
            </a:r>
          </a:p>
          <a:p>
            <a:pPr lvl="1" algn="just" fontAlgn="base"/>
            <a:r>
              <a:rPr lang="en-US" sz="2000" dirty="0" smtClean="0"/>
              <a:t>The higher the level of the production, the lower the priority of operator.</a:t>
            </a:r>
          </a:p>
          <a:p>
            <a:pPr lvl="1" algn="just" fontAlgn="base"/>
            <a:r>
              <a:rPr lang="en-US" sz="2000" dirty="0" smtClean="0"/>
              <a:t>The lower the level of the production, the higher the priority of operator.</a:t>
            </a:r>
          </a:p>
          <a:p>
            <a:pPr algn="just" fontAlgn="base">
              <a:buNone/>
            </a:pPr>
            <a:r>
              <a:rPr lang="en-US" sz="2000" b="1" dirty="0" smtClean="0"/>
              <a:t>Rule-2:</a:t>
            </a:r>
            <a:r>
              <a:rPr lang="en-US" sz="2000" dirty="0" smtClean="0"/>
              <a:t> </a:t>
            </a:r>
          </a:p>
          <a:p>
            <a:pPr algn="just" fontAlgn="base"/>
            <a:r>
              <a:rPr lang="en-US" sz="2000" dirty="0" smtClean="0"/>
              <a:t>If the operator is left associative, induce left recursion in its production.</a:t>
            </a:r>
          </a:p>
          <a:p>
            <a:pPr algn="just" fontAlgn="base"/>
            <a:r>
              <a:rPr lang="en-US" sz="2000" dirty="0" smtClean="0"/>
              <a:t>If the operator is right associative, induce right recursion in its production.</a:t>
            </a:r>
          </a:p>
          <a:p>
            <a:pPr algn="just"/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58259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14356"/>
            <a:ext cx="8229600" cy="5411807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IN" sz="2400" dirty="0" smtClean="0"/>
              <a:t>Consider the ambiguous Grammar:</a:t>
            </a:r>
          </a:p>
          <a:p>
            <a:pPr algn="just">
              <a:buNone/>
            </a:pPr>
            <a:r>
              <a:rPr lang="en-IN" sz="2400" dirty="0" smtClean="0"/>
              <a:t> E → E + E |E – E | E * E | E / E | (E) | </a:t>
            </a:r>
            <a:r>
              <a:rPr lang="en-IN" sz="2400" b="1" dirty="0" smtClean="0"/>
              <a:t>id</a:t>
            </a:r>
          </a:p>
          <a:p>
            <a:pPr algn="just">
              <a:buNone/>
            </a:pPr>
            <a:endParaRPr lang="en-IN" sz="2400" b="1" dirty="0" smtClean="0"/>
          </a:p>
          <a:p>
            <a:pPr marL="0" indent="0" algn="just">
              <a:buNone/>
            </a:pPr>
            <a:r>
              <a:rPr lang="en-IN" sz="2400" dirty="0" smtClean="0"/>
              <a:t>Introduce new variable / non-terminals at each level of precedence,</a:t>
            </a:r>
          </a:p>
          <a:p>
            <a:pPr marL="400050" lvl="1" indent="0" algn="just"/>
            <a:r>
              <a:rPr lang="en-US" sz="2000" dirty="0" smtClean="0"/>
              <a:t>an expression </a:t>
            </a:r>
            <a:r>
              <a:rPr lang="en-US" sz="2000" b="1" dirty="0" smtClean="0"/>
              <a:t>E</a:t>
            </a:r>
            <a:r>
              <a:rPr lang="en-US" sz="2000" dirty="0" smtClean="0"/>
              <a:t> for our example is a sum of one or more terms. (+,-)</a:t>
            </a:r>
          </a:p>
          <a:p>
            <a:pPr marL="400050" lvl="1" indent="0" algn="just"/>
            <a:r>
              <a:rPr lang="en-US" sz="2000" dirty="0" smtClean="0"/>
              <a:t>a term </a:t>
            </a:r>
            <a:r>
              <a:rPr lang="en-US" sz="2000" b="1" dirty="0" smtClean="0"/>
              <a:t>T</a:t>
            </a:r>
            <a:r>
              <a:rPr lang="en-US" sz="2000" dirty="0" smtClean="0"/>
              <a:t> is a product of one or more factors. (*, /)</a:t>
            </a:r>
          </a:p>
          <a:p>
            <a:pPr marL="400050" lvl="1" indent="0" algn="just"/>
            <a:r>
              <a:rPr lang="en-IN" sz="2000" b="1" dirty="0" smtClean="0"/>
              <a:t> </a:t>
            </a:r>
            <a:r>
              <a:rPr lang="en-IN" sz="2000" dirty="0" smtClean="0"/>
              <a:t>a factor</a:t>
            </a:r>
            <a:r>
              <a:rPr lang="en-IN" sz="2000" b="1" dirty="0" smtClean="0"/>
              <a:t> F </a:t>
            </a:r>
            <a:r>
              <a:rPr lang="en-IN" sz="2000" dirty="0" smtClean="0"/>
              <a:t>is an identifier or parenthesised expression.</a:t>
            </a:r>
            <a:endParaRPr lang="en-IN" sz="2000" b="1" dirty="0" smtClean="0"/>
          </a:p>
          <a:p>
            <a:pPr algn="just">
              <a:buNone/>
            </a:pPr>
            <a:r>
              <a:rPr lang="en-IN" sz="2400" dirty="0" smtClean="0"/>
              <a:t>Unambiguous Grammar</a:t>
            </a:r>
          </a:p>
          <a:p>
            <a:pPr algn="just">
              <a:buNone/>
            </a:pPr>
            <a:r>
              <a:rPr lang="en-IN" sz="2400" dirty="0" smtClean="0"/>
              <a:t> E → E + T | E – T | T</a:t>
            </a:r>
          </a:p>
          <a:p>
            <a:pPr algn="just">
              <a:buNone/>
            </a:pPr>
            <a:r>
              <a:rPr lang="en-IN" sz="2400" dirty="0" smtClean="0"/>
              <a:t> T → T * F | T / F | F</a:t>
            </a:r>
          </a:p>
          <a:p>
            <a:pPr algn="just">
              <a:buNone/>
            </a:pPr>
            <a:r>
              <a:rPr lang="en-IN" sz="2400" dirty="0" smtClean="0"/>
              <a:t> F → (E) | </a:t>
            </a:r>
            <a:r>
              <a:rPr lang="en-IN" sz="2400" b="1" dirty="0" smtClean="0"/>
              <a:t>id</a:t>
            </a:r>
          </a:p>
          <a:p>
            <a:pPr algn="just">
              <a:buNone/>
            </a:pP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47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0053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87450" y="4732338"/>
              <a:ext cx="134938" cy="19050"/>
            </p14:xfrm>
          </p:contentPart>
        </mc:Choice>
        <mc:Fallback xmlns="">
          <p:pic>
            <p:nvPicPr>
              <p:cNvPr id="130053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8044" y="4722626"/>
                <a:ext cx="153750" cy="3847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0042"/>
            <a:ext cx="8229600" cy="5626121"/>
          </a:xfrm>
        </p:spPr>
        <p:txBody>
          <a:bodyPr>
            <a:normAutofit lnSpcReduction="10000"/>
          </a:bodyPr>
          <a:lstStyle/>
          <a:p>
            <a:pPr algn="just">
              <a:buNone/>
            </a:pPr>
            <a:r>
              <a:rPr lang="en-IN" sz="2400" dirty="0" smtClean="0"/>
              <a:t>Unambiguous Grammar</a:t>
            </a:r>
          </a:p>
          <a:p>
            <a:pPr algn="just">
              <a:buNone/>
            </a:pPr>
            <a:r>
              <a:rPr lang="en-IN" sz="2400" dirty="0" smtClean="0"/>
              <a:t> E → E + T | T</a:t>
            </a:r>
          </a:p>
          <a:p>
            <a:pPr algn="just">
              <a:buNone/>
            </a:pPr>
            <a:r>
              <a:rPr lang="en-IN" sz="2400" dirty="0" smtClean="0"/>
              <a:t> T → T * F | F</a:t>
            </a:r>
          </a:p>
          <a:p>
            <a:pPr algn="just">
              <a:buNone/>
            </a:pPr>
            <a:r>
              <a:rPr lang="en-IN" sz="2400" dirty="0" smtClean="0"/>
              <a:t> F → (E) | </a:t>
            </a:r>
            <a:r>
              <a:rPr lang="en-IN" sz="2400" b="1" dirty="0" smtClean="0"/>
              <a:t>id </a:t>
            </a:r>
          </a:p>
          <a:p>
            <a:pPr algn="just">
              <a:buNone/>
            </a:pPr>
            <a:r>
              <a:rPr lang="en-IN" sz="2400" dirty="0" smtClean="0"/>
              <a:t>Try deriving the string</a:t>
            </a:r>
            <a:r>
              <a:rPr lang="en-IN" sz="2400" b="1" dirty="0" smtClean="0"/>
              <a:t> </a:t>
            </a:r>
            <a:r>
              <a:rPr lang="en-IN" sz="2400" b="1" dirty="0" err="1" smtClean="0"/>
              <a:t>id+id</a:t>
            </a:r>
            <a:r>
              <a:rPr lang="en-IN" sz="2400" b="1" dirty="0" smtClean="0"/>
              <a:t>*id </a:t>
            </a:r>
            <a:r>
              <a:rPr lang="en-IN" sz="2400" dirty="0" smtClean="0"/>
              <a:t>using the above grammars.</a:t>
            </a:r>
          </a:p>
          <a:p>
            <a:pPr>
              <a:buNone/>
            </a:pPr>
            <a:r>
              <a:rPr lang="en-IN" sz="2400" dirty="0" smtClean="0"/>
              <a:t>	       E              E + T </a:t>
            </a:r>
          </a:p>
          <a:p>
            <a:pPr>
              <a:buNone/>
            </a:pPr>
            <a:r>
              <a:rPr lang="en-IN" sz="2400" dirty="0" smtClean="0"/>
              <a:t>                            T + T                </a:t>
            </a:r>
          </a:p>
          <a:p>
            <a:pPr>
              <a:buNone/>
            </a:pPr>
            <a:r>
              <a:rPr lang="en-IN" sz="2400" dirty="0" smtClean="0"/>
              <a:t>		               F + T</a:t>
            </a:r>
          </a:p>
          <a:p>
            <a:pPr>
              <a:buNone/>
            </a:pPr>
            <a:r>
              <a:rPr lang="en-IN" sz="2400" dirty="0" smtClean="0"/>
              <a:t>		               </a:t>
            </a:r>
            <a:r>
              <a:rPr lang="en-IN" sz="2400" b="1" dirty="0" smtClean="0"/>
              <a:t>id</a:t>
            </a:r>
            <a:r>
              <a:rPr lang="en-IN" sz="2400" dirty="0" smtClean="0"/>
              <a:t> + T</a:t>
            </a:r>
          </a:p>
          <a:p>
            <a:pPr>
              <a:buNone/>
            </a:pPr>
            <a:r>
              <a:rPr lang="en-IN" sz="2400" dirty="0" smtClean="0"/>
              <a:t>		               </a:t>
            </a:r>
            <a:r>
              <a:rPr lang="en-IN" sz="2400" b="1" dirty="0" smtClean="0"/>
              <a:t>id</a:t>
            </a:r>
            <a:r>
              <a:rPr lang="en-IN" sz="2400" dirty="0" smtClean="0"/>
              <a:t> + T * F</a:t>
            </a:r>
          </a:p>
          <a:p>
            <a:pPr>
              <a:buNone/>
            </a:pPr>
            <a:r>
              <a:rPr lang="en-IN" sz="2400" dirty="0" smtClean="0"/>
              <a:t> 		               </a:t>
            </a:r>
            <a:r>
              <a:rPr lang="en-IN" sz="2400" b="1" dirty="0" smtClean="0"/>
              <a:t>id</a:t>
            </a:r>
            <a:r>
              <a:rPr lang="en-IN" sz="2400" dirty="0" smtClean="0"/>
              <a:t> + F * F</a:t>
            </a:r>
          </a:p>
          <a:p>
            <a:pPr>
              <a:buNone/>
            </a:pPr>
            <a:r>
              <a:rPr lang="en-IN" sz="2400" dirty="0" smtClean="0"/>
              <a:t>		              </a:t>
            </a:r>
            <a:r>
              <a:rPr lang="en-IN" sz="2400" b="1" dirty="0" smtClean="0"/>
              <a:t> id</a:t>
            </a:r>
            <a:r>
              <a:rPr lang="en-IN" sz="2400" dirty="0" smtClean="0"/>
              <a:t> + </a:t>
            </a:r>
            <a:r>
              <a:rPr lang="en-IN" sz="2400" b="1" dirty="0" smtClean="0"/>
              <a:t>id</a:t>
            </a:r>
            <a:r>
              <a:rPr lang="en-IN" sz="2400" dirty="0" smtClean="0"/>
              <a:t> * F</a:t>
            </a:r>
          </a:p>
          <a:p>
            <a:pPr>
              <a:buNone/>
            </a:pPr>
            <a:r>
              <a:rPr lang="en-IN" sz="2400" b="1" dirty="0" smtClean="0"/>
              <a:t>                             id + id * id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2500306"/>
            <a:ext cx="790574" cy="38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66848" y="2857496"/>
            <a:ext cx="790574" cy="38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66848" y="3214686"/>
            <a:ext cx="790574" cy="38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8286" y="3643314"/>
            <a:ext cx="790574" cy="38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4071942"/>
            <a:ext cx="790574" cy="38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8286" y="4429132"/>
            <a:ext cx="790574" cy="38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4833951"/>
            <a:ext cx="790574" cy="38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5262579"/>
            <a:ext cx="790574" cy="38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14942" y="2643182"/>
            <a:ext cx="847725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Rectangle 16"/>
          <p:cNvSpPr/>
          <p:nvPr/>
        </p:nvSpPr>
        <p:spPr>
          <a:xfrm>
            <a:off x="4929190" y="2274838"/>
            <a:ext cx="350046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endParaRPr lang="en-IN" sz="2400" dirty="0" smtClean="0"/>
          </a:p>
          <a:p>
            <a:pPr>
              <a:buNone/>
            </a:pPr>
            <a:r>
              <a:rPr lang="en-IN" sz="2400" dirty="0" smtClean="0"/>
              <a:t>E               E + T </a:t>
            </a:r>
          </a:p>
          <a:p>
            <a:pPr>
              <a:buNone/>
            </a:pPr>
            <a:r>
              <a:rPr lang="en-IN" sz="2400" dirty="0" smtClean="0"/>
              <a:t>                 E + T * F                </a:t>
            </a:r>
          </a:p>
          <a:p>
            <a:pPr>
              <a:buNone/>
            </a:pPr>
            <a:r>
              <a:rPr lang="en-IN" sz="2400" dirty="0" smtClean="0"/>
              <a:t>                 E + T * </a:t>
            </a:r>
            <a:r>
              <a:rPr lang="en-IN" sz="2400" b="1" dirty="0" smtClean="0"/>
              <a:t>id</a:t>
            </a:r>
            <a:endParaRPr lang="en-IN" sz="2400" dirty="0" smtClean="0"/>
          </a:p>
          <a:p>
            <a:pPr>
              <a:buNone/>
            </a:pPr>
            <a:r>
              <a:rPr lang="en-IN" sz="2400" dirty="0" smtClean="0"/>
              <a:t>                 E + F * </a:t>
            </a:r>
            <a:r>
              <a:rPr lang="en-IN" sz="2400" b="1" dirty="0" smtClean="0"/>
              <a:t>id</a:t>
            </a:r>
            <a:endParaRPr lang="en-IN" sz="2400" dirty="0" smtClean="0"/>
          </a:p>
          <a:p>
            <a:pPr>
              <a:buNone/>
            </a:pPr>
            <a:r>
              <a:rPr lang="en-IN" sz="2400" dirty="0" smtClean="0"/>
              <a:t> 	</a:t>
            </a:r>
            <a:r>
              <a:rPr lang="en-IN" sz="2400" b="1" dirty="0" smtClean="0"/>
              <a:t>    </a:t>
            </a:r>
            <a:r>
              <a:rPr lang="en-IN" sz="2400" dirty="0" smtClean="0"/>
              <a:t>E + </a:t>
            </a:r>
            <a:r>
              <a:rPr lang="en-IN" sz="2400" b="1" dirty="0" smtClean="0"/>
              <a:t>id</a:t>
            </a:r>
            <a:r>
              <a:rPr lang="en-IN" sz="2400" dirty="0" smtClean="0"/>
              <a:t> * </a:t>
            </a:r>
            <a:r>
              <a:rPr lang="en-IN" sz="2400" b="1" dirty="0" smtClean="0"/>
              <a:t>id                                            </a:t>
            </a:r>
          </a:p>
          <a:p>
            <a:pPr>
              <a:buNone/>
            </a:pPr>
            <a:r>
              <a:rPr lang="en-IN" sz="2400" dirty="0" smtClean="0"/>
              <a:t>                  T + </a:t>
            </a:r>
            <a:r>
              <a:rPr lang="en-IN" sz="2400" b="1" dirty="0" smtClean="0"/>
              <a:t>id</a:t>
            </a:r>
            <a:r>
              <a:rPr lang="en-IN" sz="2400" dirty="0" smtClean="0"/>
              <a:t> * </a:t>
            </a:r>
            <a:r>
              <a:rPr lang="en-IN" sz="2400" b="1" dirty="0" smtClean="0"/>
              <a:t>id</a:t>
            </a:r>
          </a:p>
          <a:p>
            <a:pPr>
              <a:buNone/>
            </a:pPr>
            <a:r>
              <a:rPr lang="en-IN" sz="2400" b="1" dirty="0" smtClean="0"/>
              <a:t>                  </a:t>
            </a:r>
            <a:r>
              <a:rPr lang="en-IN" sz="2400" dirty="0" smtClean="0"/>
              <a:t>F + </a:t>
            </a:r>
            <a:r>
              <a:rPr lang="en-IN" sz="2400" b="1" dirty="0" smtClean="0"/>
              <a:t>id</a:t>
            </a:r>
            <a:r>
              <a:rPr lang="en-IN" sz="2400" dirty="0" smtClean="0"/>
              <a:t> * </a:t>
            </a:r>
            <a:r>
              <a:rPr lang="en-IN" sz="2400" b="1" dirty="0" smtClean="0"/>
              <a:t>id</a:t>
            </a:r>
          </a:p>
          <a:p>
            <a:r>
              <a:rPr lang="en-IN" sz="2400" b="1" dirty="0" smtClean="0"/>
              <a:t>                  id + id * id</a:t>
            </a:r>
            <a:endParaRPr lang="en-US" sz="2400" dirty="0" smtClean="0"/>
          </a:p>
          <a:p>
            <a:pPr>
              <a:buNone/>
            </a:pPr>
            <a:endParaRPr lang="en-US" sz="2400" dirty="0"/>
          </a:p>
        </p:txBody>
      </p:sp>
      <p:pic>
        <p:nvPicPr>
          <p:cNvPr id="129033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86380" y="3000372"/>
            <a:ext cx="785818" cy="408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86380" y="3377564"/>
            <a:ext cx="785818" cy="408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86380" y="3734754"/>
            <a:ext cx="785818" cy="408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86380" y="4091944"/>
            <a:ext cx="785818" cy="408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86380" y="4500570"/>
            <a:ext cx="785818" cy="408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86380" y="4857760"/>
            <a:ext cx="785818" cy="408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86380" y="5214950"/>
            <a:ext cx="785818" cy="408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9025" name="Ink 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56488" y="4606925"/>
              <a:ext cx="1587" cy="9525"/>
            </p14:xfrm>
          </p:contentPart>
        </mc:Choice>
        <mc:Fallback xmlns="">
          <p:pic>
            <p:nvPicPr>
              <p:cNvPr id="129025" name="Ink 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15226" y="4597400"/>
                <a:ext cx="84111" cy="285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9028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1087888" y="430066450"/>
              <a:ext cx="0" cy="0"/>
            </p14:xfrm>
          </p:contentPart>
        </mc:Choice>
        <mc:Fallback xmlns="">
          <p:pic>
            <p:nvPicPr>
              <p:cNvPr id="129028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1087888" y="43006645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903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53213" y="5419725"/>
              <a:ext cx="7937" cy="9525"/>
            </p14:xfrm>
          </p:contentPart>
        </mc:Choice>
        <mc:Fallback xmlns="">
          <p:pic>
            <p:nvPicPr>
              <p:cNvPr id="12903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46097" y="5410200"/>
                <a:ext cx="22169" cy="2857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57166"/>
            <a:ext cx="8001056" cy="5786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072481"/>
            <a:ext cx="5976664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055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976" y="142852"/>
            <a:ext cx="6572296" cy="57150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RE vs. CFG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857232"/>
            <a:ext cx="8501122" cy="5357850"/>
          </a:xfrm>
        </p:spPr>
        <p:txBody>
          <a:bodyPr>
            <a:normAutofit/>
          </a:bodyPr>
          <a:lstStyle/>
          <a:p>
            <a:pPr algn="just"/>
            <a:r>
              <a:rPr lang="en-IN" sz="2400" dirty="0" smtClean="0"/>
              <a:t>Every construct that can be described by a regular expression can be described by a grammar.</a:t>
            </a:r>
          </a:p>
          <a:p>
            <a:pPr algn="just"/>
            <a:r>
              <a:rPr lang="en-IN" sz="2400" dirty="0" smtClean="0"/>
              <a:t>NFA can be converted to a grammar that generates the same language as recognized by the NFA.</a:t>
            </a:r>
          </a:p>
          <a:p>
            <a:pPr algn="just"/>
            <a:r>
              <a:rPr lang="en-IN" sz="2400" dirty="0" smtClean="0"/>
              <a:t>Rules: </a:t>
            </a:r>
          </a:p>
          <a:p>
            <a:pPr lvl="1" algn="just"/>
            <a:r>
              <a:rPr lang="en-IN" sz="2400" dirty="0" smtClean="0"/>
              <a:t>For each state </a:t>
            </a:r>
            <a:r>
              <a:rPr lang="en-IN" sz="2400" i="1" dirty="0" err="1" smtClean="0"/>
              <a:t>i</a:t>
            </a:r>
            <a:r>
              <a:rPr lang="en-IN" sz="2400" dirty="0" smtClean="0"/>
              <a:t> of the NFA, create a non-terminal symbol A</a:t>
            </a:r>
            <a:r>
              <a:rPr lang="en-IN" sz="2400" baseline="-25000" dirty="0" smtClean="0"/>
              <a:t>i</a:t>
            </a:r>
            <a:r>
              <a:rPr lang="en-IN" sz="2400" dirty="0" smtClean="0"/>
              <a:t> .</a:t>
            </a:r>
            <a:endParaRPr lang="en-IN" sz="2400" baseline="-25000" dirty="0" smtClean="0"/>
          </a:p>
          <a:p>
            <a:pPr lvl="1" algn="just"/>
            <a:r>
              <a:rPr lang="en-IN" sz="2400" dirty="0" smtClean="0"/>
              <a:t>If state </a:t>
            </a:r>
            <a:r>
              <a:rPr lang="en-IN" sz="2400" i="1" dirty="0" err="1" smtClean="0"/>
              <a:t>i</a:t>
            </a:r>
            <a:r>
              <a:rPr lang="en-IN" sz="2400" i="1" dirty="0" smtClean="0"/>
              <a:t> </a:t>
            </a:r>
            <a:r>
              <a:rPr lang="en-IN" sz="2400" dirty="0" smtClean="0"/>
              <a:t>has a transition to state </a:t>
            </a:r>
            <a:r>
              <a:rPr lang="en-IN" sz="2400" i="1" dirty="0" smtClean="0"/>
              <a:t>j</a:t>
            </a:r>
            <a:r>
              <a:rPr lang="en-IN" sz="2400" dirty="0" smtClean="0"/>
              <a:t> on symbol </a:t>
            </a:r>
            <a:r>
              <a:rPr lang="en-IN" sz="2400" b="1" i="1" dirty="0" smtClean="0"/>
              <a:t>a</a:t>
            </a:r>
            <a:r>
              <a:rPr lang="en-IN" sz="2400" dirty="0" smtClean="0"/>
              <a:t>, introduce the production A</a:t>
            </a:r>
            <a:r>
              <a:rPr lang="en-IN" sz="2400" baseline="-25000" dirty="0" smtClean="0"/>
              <a:t>i</a:t>
            </a:r>
            <a:r>
              <a:rPr lang="en-IN" sz="2400" dirty="0" smtClean="0"/>
              <a:t> → a </a:t>
            </a:r>
            <a:r>
              <a:rPr lang="en-IN" sz="2400" dirty="0" err="1" smtClean="0"/>
              <a:t>A</a:t>
            </a:r>
            <a:r>
              <a:rPr lang="en-IN" sz="2400" baseline="-25000" dirty="0" err="1" smtClean="0"/>
              <a:t>j</a:t>
            </a:r>
            <a:endParaRPr lang="en-IN" sz="2400" baseline="-25000" dirty="0" smtClean="0"/>
          </a:p>
          <a:p>
            <a:pPr lvl="1" algn="just"/>
            <a:r>
              <a:rPr lang="en-IN" sz="2400" dirty="0" smtClean="0"/>
              <a:t>If state </a:t>
            </a:r>
            <a:r>
              <a:rPr lang="en-IN" sz="2400" i="1" dirty="0" err="1" smtClean="0"/>
              <a:t>i</a:t>
            </a:r>
            <a:r>
              <a:rPr lang="en-IN" sz="2400" dirty="0" smtClean="0"/>
              <a:t> goes to state </a:t>
            </a:r>
            <a:r>
              <a:rPr lang="en-IN" sz="2400" i="1" dirty="0" smtClean="0"/>
              <a:t>j</a:t>
            </a:r>
            <a:r>
              <a:rPr lang="en-IN" sz="2400" dirty="0" smtClean="0"/>
              <a:t> on symbol ε, introduce the production A</a:t>
            </a:r>
            <a:r>
              <a:rPr lang="en-IN" sz="2400" baseline="-25000" dirty="0" smtClean="0"/>
              <a:t>i</a:t>
            </a:r>
            <a:r>
              <a:rPr lang="en-IN" sz="2400" dirty="0" smtClean="0"/>
              <a:t> → </a:t>
            </a:r>
            <a:r>
              <a:rPr lang="en-IN" sz="2400" dirty="0" err="1" smtClean="0"/>
              <a:t>A</a:t>
            </a:r>
            <a:r>
              <a:rPr lang="en-IN" sz="2400" baseline="-25000" dirty="0" err="1" smtClean="0"/>
              <a:t>j</a:t>
            </a:r>
            <a:endParaRPr lang="en-IN" sz="2400" baseline="-25000" dirty="0" smtClean="0"/>
          </a:p>
          <a:p>
            <a:pPr lvl="1" algn="just"/>
            <a:r>
              <a:rPr lang="en-IN" sz="2400" dirty="0" smtClean="0"/>
              <a:t>If</a:t>
            </a:r>
            <a:r>
              <a:rPr lang="en-IN" sz="2400" i="1" dirty="0" smtClean="0"/>
              <a:t> </a:t>
            </a:r>
            <a:r>
              <a:rPr lang="en-IN" sz="2400" i="1" dirty="0" err="1" smtClean="0"/>
              <a:t>i</a:t>
            </a:r>
            <a:r>
              <a:rPr lang="en-IN" sz="2400" i="1" dirty="0" smtClean="0"/>
              <a:t> </a:t>
            </a:r>
            <a:r>
              <a:rPr lang="en-IN" sz="2400" dirty="0" smtClean="0"/>
              <a:t>is an accepting state, introduce A</a:t>
            </a:r>
            <a:r>
              <a:rPr lang="en-IN" sz="2400" baseline="-25000" dirty="0" smtClean="0"/>
              <a:t>i</a:t>
            </a:r>
            <a:r>
              <a:rPr lang="en-IN" sz="2400" dirty="0" smtClean="0"/>
              <a:t> → ε</a:t>
            </a:r>
          </a:p>
          <a:p>
            <a:pPr lvl="1" algn="just"/>
            <a:r>
              <a:rPr lang="en-IN" sz="2400" dirty="0" smtClean="0"/>
              <a:t>If </a:t>
            </a:r>
            <a:r>
              <a:rPr lang="en-IN" sz="2400" i="1" dirty="0" err="1" smtClean="0"/>
              <a:t>i</a:t>
            </a:r>
            <a:r>
              <a:rPr lang="en-IN" sz="2400" dirty="0" smtClean="0"/>
              <a:t> is the start state make A</a:t>
            </a:r>
            <a:r>
              <a:rPr lang="en-IN" sz="2400" baseline="-25000" dirty="0" smtClean="0"/>
              <a:t>i</a:t>
            </a:r>
            <a:r>
              <a:rPr lang="en-IN" sz="2400" dirty="0" smtClean="0"/>
              <a:t> the start symbol of the grammar.</a:t>
            </a:r>
          </a:p>
          <a:p>
            <a:pPr lvl="1" algn="just"/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786" y="71438"/>
            <a:ext cx="7143800" cy="714356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RE vs. CFG(contd..)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785794"/>
            <a:ext cx="8501122" cy="5429288"/>
          </a:xfrm>
        </p:spPr>
        <p:txBody>
          <a:bodyPr>
            <a:noAutofit/>
          </a:bodyPr>
          <a:lstStyle/>
          <a:p>
            <a:pPr algn="just">
              <a:buNone/>
            </a:pPr>
            <a:r>
              <a:rPr lang="en-IN" sz="2400" dirty="0" smtClean="0"/>
              <a:t>	e.g. The regular expression (</a:t>
            </a:r>
            <a:r>
              <a:rPr lang="en-IN" sz="2400" dirty="0" err="1" smtClean="0"/>
              <a:t>a|b</a:t>
            </a:r>
            <a:r>
              <a:rPr lang="en-IN" sz="2400" dirty="0" smtClean="0"/>
              <a:t>)*</a:t>
            </a:r>
            <a:r>
              <a:rPr lang="en-IN" sz="2400" dirty="0" err="1" smtClean="0"/>
              <a:t>abb</a:t>
            </a:r>
            <a:r>
              <a:rPr lang="en-IN" sz="2400" dirty="0" smtClean="0"/>
              <a:t>, consider the NFA</a:t>
            </a:r>
          </a:p>
          <a:p>
            <a:pPr algn="just">
              <a:buNone/>
            </a:pPr>
            <a:endParaRPr lang="en-IN" sz="2400" dirty="0" smtClean="0"/>
          </a:p>
          <a:p>
            <a:pPr algn="just">
              <a:buNone/>
            </a:pPr>
            <a:endParaRPr lang="en-IN" sz="2400" dirty="0" smtClean="0"/>
          </a:p>
          <a:p>
            <a:pPr algn="just">
              <a:buNone/>
            </a:pPr>
            <a:endParaRPr lang="en-IN" sz="2400" dirty="0" smtClean="0"/>
          </a:p>
          <a:p>
            <a:pPr algn="just">
              <a:buNone/>
            </a:pPr>
            <a:endParaRPr lang="en-IN" sz="2400" dirty="0" smtClean="0"/>
          </a:p>
          <a:p>
            <a:pPr algn="just">
              <a:buNone/>
            </a:pPr>
            <a:endParaRPr lang="en-IN" sz="2400" dirty="0" smtClean="0"/>
          </a:p>
          <a:p>
            <a:pPr algn="just">
              <a:buNone/>
            </a:pPr>
            <a:r>
              <a:rPr lang="en-IN" sz="2400" dirty="0" smtClean="0"/>
              <a:t>	Equivalent grammar,</a:t>
            </a:r>
          </a:p>
          <a:p>
            <a:pPr algn="just">
              <a:buNone/>
            </a:pPr>
            <a:r>
              <a:rPr lang="en-IN" sz="2400" dirty="0" smtClean="0"/>
              <a:t>	A</a:t>
            </a:r>
            <a:r>
              <a:rPr lang="en-IN" sz="2400" baseline="-25000" dirty="0" smtClean="0"/>
              <a:t>0</a:t>
            </a:r>
            <a:r>
              <a:rPr lang="en-IN" sz="2400" dirty="0" smtClean="0"/>
              <a:t> → a A</a:t>
            </a:r>
            <a:r>
              <a:rPr lang="en-IN" sz="2400" baseline="-25000" dirty="0" smtClean="0"/>
              <a:t>0</a:t>
            </a:r>
            <a:r>
              <a:rPr lang="en-IN" sz="2400" dirty="0" smtClean="0"/>
              <a:t> | b A</a:t>
            </a:r>
            <a:r>
              <a:rPr lang="en-IN" sz="2400" baseline="-25000" dirty="0" smtClean="0"/>
              <a:t>0</a:t>
            </a:r>
            <a:r>
              <a:rPr lang="en-IN" sz="2400" dirty="0" smtClean="0"/>
              <a:t> | a A</a:t>
            </a:r>
            <a:r>
              <a:rPr lang="en-IN" sz="2400" baseline="-25000" dirty="0" smtClean="0"/>
              <a:t>1</a:t>
            </a:r>
          </a:p>
          <a:p>
            <a:pPr algn="just">
              <a:buNone/>
            </a:pPr>
            <a:r>
              <a:rPr lang="en-IN" sz="2400" baseline="-25000" dirty="0" smtClean="0"/>
              <a:t>	</a:t>
            </a:r>
            <a:r>
              <a:rPr lang="en-IN" sz="2400" dirty="0" smtClean="0"/>
              <a:t>A</a:t>
            </a:r>
            <a:r>
              <a:rPr lang="en-IN" sz="2400" baseline="-25000" dirty="0" smtClean="0"/>
              <a:t>1</a:t>
            </a:r>
            <a:r>
              <a:rPr lang="en-IN" sz="2400" dirty="0" smtClean="0"/>
              <a:t> → b A</a:t>
            </a:r>
            <a:r>
              <a:rPr lang="en-IN" sz="2400" baseline="-25000" dirty="0" smtClean="0"/>
              <a:t>2</a:t>
            </a:r>
          </a:p>
          <a:p>
            <a:pPr algn="just">
              <a:buNone/>
            </a:pPr>
            <a:r>
              <a:rPr lang="en-IN" sz="2400" dirty="0" smtClean="0"/>
              <a:t>	A</a:t>
            </a:r>
            <a:r>
              <a:rPr lang="en-IN" sz="2400" baseline="-25000" dirty="0" smtClean="0"/>
              <a:t>2</a:t>
            </a:r>
            <a:r>
              <a:rPr lang="en-IN" sz="2400" dirty="0" smtClean="0"/>
              <a:t> → b A</a:t>
            </a:r>
            <a:r>
              <a:rPr lang="en-IN" sz="2400" baseline="-25000" dirty="0" smtClean="0"/>
              <a:t>3</a:t>
            </a:r>
          </a:p>
          <a:p>
            <a:pPr algn="just">
              <a:buNone/>
            </a:pPr>
            <a:r>
              <a:rPr lang="en-IN" sz="2400" dirty="0" smtClean="0"/>
              <a:t>	A</a:t>
            </a:r>
            <a:r>
              <a:rPr lang="en-IN" sz="2400" baseline="-25000" dirty="0" smtClean="0"/>
              <a:t>3</a:t>
            </a:r>
            <a:r>
              <a:rPr lang="en-IN" sz="2400" dirty="0" smtClean="0"/>
              <a:t> → ε</a:t>
            </a:r>
            <a:endParaRPr lang="en-IN" sz="2400" baseline="-25000" dirty="0" smtClean="0"/>
          </a:p>
          <a:p>
            <a:pPr algn="just">
              <a:buNone/>
            </a:pPr>
            <a:endParaRPr lang="en-IN" sz="2400" baseline="-25000" dirty="0" smtClean="0"/>
          </a:p>
          <a:p>
            <a:pPr algn="just">
              <a:buNone/>
            </a:pPr>
            <a:r>
              <a:rPr lang="en-IN" sz="2400" baseline="-25000" dirty="0" smtClean="0"/>
              <a:t>	</a:t>
            </a:r>
            <a:endParaRPr lang="en-IN" sz="2400" dirty="0" smtClean="0"/>
          </a:p>
          <a:p>
            <a:pPr algn="just">
              <a:buNone/>
            </a:pPr>
            <a:endParaRPr lang="en-IN" sz="2400" dirty="0" smtClean="0"/>
          </a:p>
          <a:p>
            <a:pPr algn="just"/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51</a:t>
            </a:fld>
            <a:endParaRPr lang="en-US"/>
          </a:p>
        </p:txBody>
      </p:sp>
      <p:grpSp>
        <p:nvGrpSpPr>
          <p:cNvPr id="7" name="Group 45"/>
          <p:cNvGrpSpPr>
            <a:grpSpLocks/>
          </p:cNvGrpSpPr>
          <p:nvPr/>
        </p:nvGrpSpPr>
        <p:grpSpPr bwMode="auto">
          <a:xfrm>
            <a:off x="2152656" y="1214422"/>
            <a:ext cx="4991112" cy="2098335"/>
            <a:chOff x="2514600" y="1007115"/>
            <a:chExt cx="6781800" cy="3991274"/>
          </a:xfrm>
        </p:grpSpPr>
        <p:sp>
          <p:nvSpPr>
            <p:cNvPr id="8" name="Oval 7"/>
            <p:cNvSpPr/>
            <p:nvPr/>
          </p:nvSpPr>
          <p:spPr>
            <a:xfrm>
              <a:off x="3352514" y="2590800"/>
              <a:ext cx="686814" cy="6858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2000" dirty="0"/>
                <a:t>0</a:t>
              </a:r>
              <a:endParaRPr lang="en-US" sz="2000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6857229" y="2590800"/>
              <a:ext cx="686814" cy="6858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2000" dirty="0"/>
                <a:t>2</a:t>
              </a:r>
              <a:endParaRPr lang="en-US" sz="2000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2591131" y="2895600"/>
              <a:ext cx="761383" cy="211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4039328" y="2895600"/>
              <a:ext cx="1065543" cy="211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urved Connector 11"/>
            <p:cNvCxnSpPr>
              <a:stCxn id="8" idx="1"/>
              <a:endCxn id="8" idx="7"/>
            </p:cNvCxnSpPr>
            <p:nvPr/>
          </p:nvCxnSpPr>
          <p:spPr>
            <a:xfrm rot="5400000" flipH="1" flipV="1">
              <a:off x="3695843" y="2448996"/>
              <a:ext cx="2116" cy="484694"/>
            </a:xfrm>
            <a:prstGeom prst="curvedConnector3">
              <a:avLst>
                <a:gd name="adj1" fmla="val 51430306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urved Connector 12"/>
            <p:cNvCxnSpPr>
              <a:stCxn id="8" idx="3"/>
              <a:endCxn id="8" idx="5"/>
            </p:cNvCxnSpPr>
            <p:nvPr/>
          </p:nvCxnSpPr>
          <p:spPr>
            <a:xfrm rot="16200000" flipH="1">
              <a:off x="3695843" y="2933712"/>
              <a:ext cx="2117" cy="484694"/>
            </a:xfrm>
            <a:prstGeom prst="curvedConnector3">
              <a:avLst>
                <a:gd name="adj1" fmla="val 56548695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5104871" y="2590800"/>
              <a:ext cx="686814" cy="6858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2000" dirty="0"/>
                <a:t>1</a:t>
              </a:r>
              <a:endParaRPr lang="en-US" sz="2000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5791685" y="2895600"/>
              <a:ext cx="1065544" cy="211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7544043" y="2895600"/>
              <a:ext cx="1067506" cy="211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8611549" y="2590800"/>
              <a:ext cx="684851" cy="685800"/>
            </a:xfrm>
            <a:prstGeom prst="ellipse">
              <a:avLst/>
            </a:prstGeom>
            <a:ln w="85725" cmpd="dbl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2000" dirty="0"/>
                <a:t>3</a:t>
              </a:r>
              <a:endParaRPr lang="en-US" sz="2000" dirty="0"/>
            </a:p>
          </p:txBody>
        </p:sp>
        <p:sp>
          <p:nvSpPr>
            <p:cNvPr id="18" name="TextBox 36"/>
            <p:cNvSpPr txBox="1">
              <a:spLocks noChangeArrowheads="1"/>
            </p:cNvSpPr>
            <p:nvPr/>
          </p:nvSpPr>
          <p:spPr bwMode="auto">
            <a:xfrm>
              <a:off x="2514600" y="2230064"/>
              <a:ext cx="904881" cy="761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IN" sz="2000" dirty="0"/>
                <a:t>start</a:t>
              </a:r>
              <a:endParaRPr lang="en-US" sz="2000" dirty="0"/>
            </a:p>
          </p:txBody>
        </p:sp>
        <p:sp>
          <p:nvSpPr>
            <p:cNvPr id="19" name="TextBox 37"/>
            <p:cNvSpPr txBox="1">
              <a:spLocks noChangeArrowheads="1"/>
            </p:cNvSpPr>
            <p:nvPr/>
          </p:nvSpPr>
          <p:spPr bwMode="auto">
            <a:xfrm>
              <a:off x="3565277" y="1007115"/>
              <a:ext cx="456388" cy="761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IN" sz="2000" dirty="0"/>
                <a:t>a</a:t>
              </a:r>
              <a:endParaRPr lang="en-US" sz="2000" dirty="0"/>
            </a:p>
          </p:txBody>
        </p:sp>
        <p:sp>
          <p:nvSpPr>
            <p:cNvPr id="20" name="TextBox 38"/>
            <p:cNvSpPr txBox="1">
              <a:spLocks noChangeArrowheads="1"/>
            </p:cNvSpPr>
            <p:nvPr/>
          </p:nvSpPr>
          <p:spPr bwMode="auto">
            <a:xfrm>
              <a:off x="3588921" y="4237334"/>
              <a:ext cx="433883" cy="761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IN" sz="2000"/>
                <a:t>b</a:t>
              </a:r>
              <a:endParaRPr lang="en-US" sz="2000"/>
            </a:p>
          </p:txBody>
        </p:sp>
        <p:sp>
          <p:nvSpPr>
            <p:cNvPr id="21" name="TextBox 39"/>
            <p:cNvSpPr txBox="1">
              <a:spLocks noChangeArrowheads="1"/>
            </p:cNvSpPr>
            <p:nvPr/>
          </p:nvSpPr>
          <p:spPr bwMode="auto">
            <a:xfrm>
              <a:off x="4267199" y="2230064"/>
              <a:ext cx="418636" cy="761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IN" sz="2000"/>
                <a:t>a</a:t>
              </a:r>
              <a:endParaRPr lang="en-US" sz="2000"/>
            </a:p>
          </p:txBody>
        </p:sp>
        <p:sp>
          <p:nvSpPr>
            <p:cNvPr id="22" name="TextBox 40"/>
            <p:cNvSpPr txBox="1">
              <a:spLocks noChangeArrowheads="1"/>
            </p:cNvSpPr>
            <p:nvPr/>
          </p:nvSpPr>
          <p:spPr bwMode="auto">
            <a:xfrm>
              <a:off x="5943600" y="2230064"/>
              <a:ext cx="433883" cy="761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IN" sz="2000" dirty="0"/>
                <a:t>b</a:t>
              </a:r>
              <a:endParaRPr lang="en-US" sz="2000" dirty="0"/>
            </a:p>
          </p:txBody>
        </p:sp>
        <p:sp>
          <p:nvSpPr>
            <p:cNvPr id="23" name="TextBox 41"/>
            <p:cNvSpPr txBox="1">
              <a:spLocks noChangeArrowheads="1"/>
            </p:cNvSpPr>
            <p:nvPr/>
          </p:nvSpPr>
          <p:spPr bwMode="auto">
            <a:xfrm>
              <a:off x="7924801" y="2230064"/>
              <a:ext cx="433883" cy="761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IN" sz="2000"/>
                <a:t>b</a:t>
              </a:r>
              <a:endParaRPr lang="en-US" sz="200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5953" name="Ink 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1363" y="4000500"/>
              <a:ext cx="107950" cy="115888"/>
            </p14:xfrm>
          </p:contentPart>
        </mc:Choice>
        <mc:Fallback xmlns="">
          <p:pic>
            <p:nvPicPr>
              <p:cNvPr id="125953" name="Ink 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1945" y="3991229"/>
                <a:ext cx="126787" cy="13443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Types of parser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143240" y="1142984"/>
            <a:ext cx="257176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Types of Parser</a:t>
            </a:r>
            <a:endParaRPr lang="en-US" sz="2000" b="1" dirty="0"/>
          </a:p>
        </p:txBody>
      </p:sp>
      <p:sp>
        <p:nvSpPr>
          <p:cNvPr id="5" name="Rectangle 4"/>
          <p:cNvSpPr/>
          <p:nvPr/>
        </p:nvSpPr>
        <p:spPr>
          <a:xfrm>
            <a:off x="71406" y="3214686"/>
            <a:ext cx="1714512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Backtracking</a:t>
            </a:r>
            <a:endParaRPr lang="en-US" sz="2000" b="1" dirty="0"/>
          </a:p>
        </p:txBody>
      </p:sp>
      <p:sp>
        <p:nvSpPr>
          <p:cNvPr id="6" name="Rectangle 5"/>
          <p:cNvSpPr/>
          <p:nvPr/>
        </p:nvSpPr>
        <p:spPr>
          <a:xfrm>
            <a:off x="928662" y="2143116"/>
            <a:ext cx="257176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Top-Down Parser</a:t>
            </a:r>
            <a:endParaRPr lang="en-US" sz="2000" b="1" dirty="0"/>
          </a:p>
        </p:txBody>
      </p:sp>
      <p:sp>
        <p:nvSpPr>
          <p:cNvPr id="7" name="Rectangle 6"/>
          <p:cNvSpPr/>
          <p:nvPr/>
        </p:nvSpPr>
        <p:spPr>
          <a:xfrm>
            <a:off x="5286380" y="2143116"/>
            <a:ext cx="257176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Bottom-Up Parser</a:t>
            </a:r>
            <a:endParaRPr lang="en-US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2500298" y="3214686"/>
            <a:ext cx="2000264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Predictive Parser</a:t>
            </a:r>
            <a:endParaRPr lang="en-US" sz="2000" b="1" dirty="0"/>
          </a:p>
        </p:txBody>
      </p:sp>
      <p:sp>
        <p:nvSpPr>
          <p:cNvPr id="9" name="Rectangle 8"/>
          <p:cNvSpPr/>
          <p:nvPr/>
        </p:nvSpPr>
        <p:spPr>
          <a:xfrm>
            <a:off x="6643702" y="3214686"/>
            <a:ext cx="2286016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Shift-Reduce Parser </a:t>
            </a:r>
            <a:endParaRPr lang="en-US" sz="2000" b="1" dirty="0"/>
          </a:p>
        </p:txBody>
      </p:sp>
      <p:sp>
        <p:nvSpPr>
          <p:cNvPr id="10" name="Rectangle 9"/>
          <p:cNvSpPr/>
          <p:nvPr/>
        </p:nvSpPr>
        <p:spPr>
          <a:xfrm>
            <a:off x="4929190" y="3214686"/>
            <a:ext cx="1285884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LR Parser</a:t>
            </a:r>
            <a:endParaRPr lang="en-US" sz="2000" b="1" dirty="0"/>
          </a:p>
        </p:txBody>
      </p:sp>
      <p:sp>
        <p:nvSpPr>
          <p:cNvPr id="11" name="Rectangle 10"/>
          <p:cNvSpPr/>
          <p:nvPr/>
        </p:nvSpPr>
        <p:spPr>
          <a:xfrm>
            <a:off x="4286248" y="4143380"/>
            <a:ext cx="642942" cy="357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LR</a:t>
            </a:r>
            <a:endParaRPr lang="en-US" sz="2000" b="1" dirty="0"/>
          </a:p>
        </p:txBody>
      </p:sp>
      <p:sp>
        <p:nvSpPr>
          <p:cNvPr id="12" name="Rectangle 11"/>
          <p:cNvSpPr/>
          <p:nvPr/>
        </p:nvSpPr>
        <p:spPr>
          <a:xfrm>
            <a:off x="6286512" y="4143380"/>
            <a:ext cx="714380" cy="357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LALR</a:t>
            </a:r>
            <a:endParaRPr lang="en-US" sz="2000" b="1" dirty="0"/>
          </a:p>
        </p:txBody>
      </p:sp>
      <p:sp>
        <p:nvSpPr>
          <p:cNvPr id="13" name="Rectangle 12"/>
          <p:cNvSpPr/>
          <p:nvPr/>
        </p:nvSpPr>
        <p:spPr>
          <a:xfrm>
            <a:off x="5286380" y="4143380"/>
            <a:ext cx="642942" cy="357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S</a:t>
            </a:r>
            <a:r>
              <a:rPr lang="en-US" sz="2000" b="1" dirty="0" smtClean="0"/>
              <a:t>LR</a:t>
            </a:r>
            <a:endParaRPr lang="en-US" sz="2000" b="1" dirty="0"/>
          </a:p>
        </p:txBody>
      </p:sp>
      <p:cxnSp>
        <p:nvCxnSpPr>
          <p:cNvPr id="15" name="Straight Connector 14"/>
          <p:cNvCxnSpPr>
            <a:stCxn id="4" idx="2"/>
          </p:cNvCxnSpPr>
          <p:nvPr/>
        </p:nvCxnSpPr>
        <p:spPr>
          <a:xfrm rot="5400000">
            <a:off x="4286248" y="1714488"/>
            <a:ext cx="2857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214546" y="1855776"/>
            <a:ext cx="435771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6" idx="0"/>
          </p:cNvCxnSpPr>
          <p:nvPr/>
        </p:nvCxnSpPr>
        <p:spPr>
          <a:xfrm rot="5400000">
            <a:off x="2071670" y="2000240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5400000">
            <a:off x="6430182" y="1999446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6" idx="2"/>
          </p:cNvCxnSpPr>
          <p:nvPr/>
        </p:nvCxnSpPr>
        <p:spPr>
          <a:xfrm rot="5400000">
            <a:off x="2071670" y="2714620"/>
            <a:ext cx="2857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928662" y="2857496"/>
            <a:ext cx="257176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rot="5400000">
            <a:off x="749273" y="3035297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rot="5400000">
            <a:off x="3322629" y="3035297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5400000">
            <a:off x="6430182" y="2713826"/>
            <a:ext cx="2857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572132" y="2857496"/>
            <a:ext cx="221457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rot="5400000">
            <a:off x="5392743" y="3035297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rot="5400000">
            <a:off x="7607321" y="3035297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5430050" y="3713958"/>
            <a:ext cx="2857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4572000" y="3857628"/>
            <a:ext cx="207170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rot="5400000">
            <a:off x="4429124" y="3999710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rot="5400000">
            <a:off x="5430050" y="3999710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rot="5400000">
            <a:off x="6501620" y="3999710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52C0-1132-411E-98B3-3DBFC0FB3C64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32" name="Footer Placeholder 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42844" y="3929066"/>
            <a:ext cx="3500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1.Recursive Descent Parsing</a:t>
            </a:r>
          </a:p>
          <a:p>
            <a:r>
              <a:rPr lang="en-IN" b="1" dirty="0" smtClean="0"/>
              <a:t>2.Non-Recursive Descent Parsing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1372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500042"/>
            <a:ext cx="8072494" cy="5715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1402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38"/>
            <a:ext cx="8143932" cy="6357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Down Parsing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1775301"/>
            <a:ext cx="6362700" cy="417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131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Recursive Descent Parser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10" y="1725771"/>
            <a:ext cx="7383780" cy="42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423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58259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Elimination of Left Recursion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14356"/>
            <a:ext cx="8229600" cy="5500726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2400" dirty="0" smtClean="0"/>
              <a:t>A grammar is left recursive, if  it has a  non terminal A such that there is a derivation,  for some string </a:t>
            </a:r>
            <a:r>
              <a:rPr lang="el-GR" sz="2400" dirty="0" smtClean="0"/>
              <a:t>α</a:t>
            </a:r>
            <a:r>
              <a:rPr lang="en-US" sz="2400" dirty="0" smtClean="0"/>
              <a:t>.</a:t>
            </a:r>
          </a:p>
          <a:p>
            <a:pPr marL="0" indent="0" algn="just">
              <a:buNone/>
            </a:pPr>
            <a:endParaRPr lang="en-IN" sz="2400" dirty="0" smtClean="0"/>
          </a:p>
          <a:p>
            <a:pPr marL="0" indent="0" algn="just">
              <a:buNone/>
            </a:pPr>
            <a:endParaRPr lang="en-IN" sz="2400" dirty="0" smtClean="0"/>
          </a:p>
          <a:p>
            <a:pPr marL="0" indent="0" algn="just">
              <a:buNone/>
            </a:pPr>
            <a:r>
              <a:rPr lang="en-IN" sz="2400" dirty="0" smtClean="0"/>
              <a:t>Top-down parsing techniques cannot handle left-recursive grammars.</a:t>
            </a:r>
          </a:p>
          <a:p>
            <a:pPr marL="0" indent="0" algn="just">
              <a:buNone/>
            </a:pPr>
            <a:r>
              <a:rPr lang="en-IN" sz="2400" dirty="0" smtClean="0"/>
              <a:t>So, convert left-recursive grammar into an equivalent grammar which is not left-recursion.</a:t>
            </a:r>
          </a:p>
          <a:p>
            <a:pPr marL="0" indent="0" algn="just">
              <a:buNone/>
            </a:pPr>
            <a:endParaRPr lang="en-IN" sz="2000" dirty="0" smtClean="0"/>
          </a:p>
          <a:p>
            <a:pPr marL="0" indent="0" algn="just">
              <a:buNone/>
            </a:pPr>
            <a:r>
              <a:rPr lang="en-IN" sz="2000" dirty="0" smtClean="0"/>
              <a:t>The left-recursion may appear in a single step of the derivation(immediate left-recursion), or may appear in more than one step of the derivation.</a:t>
            </a:r>
          </a:p>
          <a:p>
            <a:pPr marL="0" indent="0" algn="just">
              <a:buNone/>
            </a:pPr>
            <a:endParaRPr lang="en-IN" sz="2400" b="1" dirty="0" smtClean="0"/>
          </a:p>
          <a:p>
            <a:pPr marL="0" indent="0" algn="just">
              <a:buNone/>
            </a:pPr>
            <a:r>
              <a:rPr lang="en-IN" sz="2400" b="1" dirty="0" smtClean="0"/>
              <a:t>Note:</a:t>
            </a:r>
            <a:r>
              <a:rPr lang="en-IN" sz="2400" dirty="0" smtClean="0"/>
              <a:t> The grammar with no cycles and no </a:t>
            </a:r>
            <a:r>
              <a:rPr lang="el-GR" sz="2400" dirty="0" smtClean="0"/>
              <a:t>ε</a:t>
            </a:r>
            <a:r>
              <a:rPr lang="en-IN" sz="2400" dirty="0" smtClean="0"/>
              <a:t>-productions.</a:t>
            </a:r>
          </a:p>
          <a:p>
            <a:pPr marL="0" indent="0" algn="just">
              <a:buNone/>
            </a:pPr>
            <a:r>
              <a:rPr lang="en-IN" sz="2400" dirty="0" smtClean="0"/>
              <a:t>(i.e.                       and  A → </a:t>
            </a:r>
            <a:r>
              <a:rPr lang="el-GR" sz="2400" dirty="0" smtClean="0"/>
              <a:t>ε</a:t>
            </a:r>
            <a:r>
              <a:rPr lang="en-IN" sz="2400" dirty="0" smtClean="0"/>
              <a:t> )</a:t>
            </a:r>
            <a:endParaRPr lang="en-US" sz="24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5330" y="1571612"/>
            <a:ext cx="2705100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06F50-39F0-45AA-BF51-F0278D9621C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5500702"/>
            <a:ext cx="1333500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0294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09838" y="1990725"/>
              <a:ext cx="285750" cy="28575"/>
            </p14:xfrm>
          </p:contentPart>
        </mc:Choice>
        <mc:Fallback xmlns="">
          <p:pic>
            <p:nvPicPr>
              <p:cNvPr id="140294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00493" y="1981880"/>
                <a:ext cx="304441" cy="4626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58259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Immediate Left-Recursion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857232"/>
            <a:ext cx="8229600" cy="5268931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2400" dirty="0" smtClean="0"/>
              <a:t>                                </a:t>
            </a:r>
          </a:p>
          <a:p>
            <a:pPr>
              <a:buNone/>
            </a:pPr>
            <a:r>
              <a:rPr lang="en-IN" sz="2400" dirty="0" smtClean="0"/>
              <a:t>		 		     </a:t>
            </a:r>
            <a:r>
              <a:rPr lang="en-IN" sz="2000" dirty="0" smtClean="0"/>
              <a:t>where  </a:t>
            </a:r>
            <a:r>
              <a:rPr lang="el-GR" sz="2000" dirty="0" smtClean="0"/>
              <a:t>β</a:t>
            </a:r>
            <a:r>
              <a:rPr lang="en-IN" sz="2000" dirty="0" smtClean="0"/>
              <a:t> does not start with A</a:t>
            </a:r>
          </a:p>
          <a:p>
            <a:pPr>
              <a:buNone/>
            </a:pPr>
            <a:r>
              <a:rPr lang="en-IN" sz="2400" dirty="0" smtClean="0"/>
              <a:t>			       </a:t>
            </a:r>
            <a:r>
              <a:rPr lang="en-IN" sz="2000" dirty="0" smtClean="0"/>
              <a:t>eliminate immediate left recursion</a:t>
            </a:r>
          </a:p>
          <a:p>
            <a:endParaRPr lang="en-IN" sz="2400" dirty="0" smtClean="0"/>
          </a:p>
          <a:p>
            <a:pPr>
              <a:buNone/>
            </a:pPr>
            <a:r>
              <a:rPr lang="en-IN" sz="2400" dirty="0" smtClean="0"/>
              <a:t>                                            </a:t>
            </a:r>
            <a:r>
              <a:rPr lang="en-IN" sz="2000" dirty="0" smtClean="0"/>
              <a:t>   an equivalent grammar</a:t>
            </a:r>
          </a:p>
          <a:p>
            <a:endParaRPr lang="en-IN" sz="2400" dirty="0" smtClean="0"/>
          </a:p>
          <a:p>
            <a:pPr>
              <a:buNone/>
            </a:pPr>
            <a:r>
              <a:rPr lang="en-IN" sz="2400" dirty="0" smtClean="0"/>
              <a:t>               </a:t>
            </a:r>
          </a:p>
          <a:p>
            <a:endParaRPr lang="en-US" sz="2400" dirty="0"/>
          </a:p>
        </p:txBody>
      </p:sp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928662" y="1142984"/>
          <a:ext cx="2214578" cy="571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" name="Equation" r:id="rId3" imgW="774360" imgH="203040" progId="Equation.3">
                  <p:embed/>
                </p:oleObj>
              </mc:Choice>
              <mc:Fallback>
                <p:oleObj name="Equation" r:id="rId3" imgW="774360" imgH="2030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62" y="1142984"/>
                        <a:ext cx="2214578" cy="5715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2214546" y="1643050"/>
          <a:ext cx="498478" cy="815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9" name="Equation" r:id="rId5" imgW="139680" imgH="203040" progId="Equation.3">
                  <p:embed/>
                </p:oleObj>
              </mc:Choice>
              <mc:Fallback>
                <p:oleObj name="Equation" r:id="rId5" imgW="139680" imgH="20304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4546" y="1643050"/>
                        <a:ext cx="498478" cy="8159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857224" y="2428868"/>
          <a:ext cx="2286016" cy="571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" name="Equation" r:id="rId7" imgW="571320" imgH="203040" progId="Equation.3">
                  <p:embed/>
                </p:oleObj>
              </mc:Choice>
              <mc:Fallback>
                <p:oleObj name="Equation" r:id="rId7" imgW="571320" imgH="20304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224" y="2428868"/>
                        <a:ext cx="2286016" cy="5715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857224" y="3000372"/>
          <a:ext cx="2714644" cy="601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1" name="Equation" r:id="rId9" imgW="723600" imgH="203040" progId="Equation.3">
                  <p:embed/>
                </p:oleObj>
              </mc:Choice>
              <mc:Fallback>
                <p:oleObj name="Equation" r:id="rId9" imgW="723600" imgH="20304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224" y="3000372"/>
                        <a:ext cx="2714644" cy="6016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DFE0B-5860-4685-80B9-28C2A0FCAAAE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14348" y="3714752"/>
            <a:ext cx="7500990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5" name="Straight Arrow Connector 14"/>
          <p:cNvCxnSpPr/>
          <p:nvPr/>
        </p:nvCxnSpPr>
        <p:spPr>
          <a:xfrm>
            <a:off x="3143240" y="1428736"/>
            <a:ext cx="428628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/>
          <p:cNvSpPr/>
          <p:nvPr/>
        </p:nvSpPr>
        <p:spPr>
          <a:xfrm>
            <a:off x="3500430" y="2500306"/>
            <a:ext cx="142876" cy="10001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  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71563" y="1616075"/>
              <a:ext cx="107950" cy="9525"/>
            </p14:xfrm>
          </p:contentPart>
        </mc:Choice>
        <mc:Fallback xmlns="">
          <p:pic>
            <p:nvPicPr>
              <p:cNvPr id="3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62145" y="1606169"/>
                <a:ext cx="126787" cy="293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33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46275" y="1598613"/>
              <a:ext cx="125413" cy="17462"/>
            </p14:xfrm>
          </p:contentPart>
        </mc:Choice>
        <mc:Fallback xmlns="">
          <p:pic>
            <p:nvPicPr>
              <p:cNvPr id="1033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36932" y="1590785"/>
                <a:ext cx="144099" cy="3311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Grammar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dirty="0" smtClean="0"/>
              <a:t>E-&gt;E+T |T</a:t>
            </a:r>
          </a:p>
          <a:p>
            <a:pPr>
              <a:buNone/>
            </a:pPr>
            <a:r>
              <a:rPr lang="en-US" dirty="0" smtClean="0"/>
              <a:t>T-&gt;T*F | F</a:t>
            </a:r>
          </a:p>
          <a:p>
            <a:pPr>
              <a:buNone/>
            </a:pPr>
            <a:r>
              <a:rPr lang="en-US" dirty="0" smtClean="0"/>
              <a:t>F-&gt;(E)|id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E-&gt;TE’</a:t>
            </a:r>
          </a:p>
          <a:p>
            <a:pPr>
              <a:buNone/>
            </a:pPr>
            <a:r>
              <a:rPr lang="en-US" dirty="0" smtClean="0"/>
              <a:t>E’-&gt;+TE’|</a:t>
            </a:r>
            <a:r>
              <a:rPr lang="el-GR" dirty="0" smtClean="0"/>
              <a:t>ε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T-&gt;FT’</a:t>
            </a:r>
          </a:p>
          <a:p>
            <a:pPr>
              <a:buNone/>
            </a:pPr>
            <a:r>
              <a:rPr lang="en-US" dirty="0" smtClean="0"/>
              <a:t>T’-&gt;*FT’|</a:t>
            </a:r>
            <a:r>
              <a:rPr lang="el-GR" dirty="0" smtClean="0"/>
              <a:t>ε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F-&gt;(E)</a:t>
            </a:r>
          </a:p>
          <a:p>
            <a:pPr>
              <a:buNone/>
            </a:pPr>
            <a:r>
              <a:rPr lang="en-US" dirty="0" smtClean="0"/>
              <a:t>F-&gt;id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1857356" y="1714488"/>
            <a:ext cx="1571636" cy="142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43306" y="1560032"/>
            <a:ext cx="4857784" cy="4154984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 -&gt; E + T | T                A -&gt; A </a:t>
            </a:r>
            <a:r>
              <a:rPr lang="el-GR" sz="2400" dirty="0" smtClean="0"/>
              <a:t>α</a:t>
            </a:r>
            <a:r>
              <a:rPr lang="en-US" sz="2400" dirty="0" smtClean="0"/>
              <a:t> | </a:t>
            </a:r>
            <a:r>
              <a:rPr lang="el-GR" sz="2400" dirty="0" smtClean="0"/>
              <a:t>β</a:t>
            </a:r>
            <a:endParaRPr lang="en-US" sz="2400" dirty="0" smtClean="0"/>
          </a:p>
          <a:p>
            <a:r>
              <a:rPr lang="en-US" sz="2400" dirty="0" smtClean="0"/>
              <a:t>                 </a:t>
            </a:r>
          </a:p>
          <a:p>
            <a:endParaRPr lang="en-US" sz="2400" dirty="0" smtClean="0"/>
          </a:p>
          <a:p>
            <a:r>
              <a:rPr lang="en-US" sz="2400" dirty="0" smtClean="0"/>
              <a:t>E -&gt; T E’                        A -&gt;</a:t>
            </a:r>
            <a:r>
              <a:rPr lang="el-GR" sz="2400" dirty="0" smtClean="0"/>
              <a:t> β</a:t>
            </a:r>
            <a:r>
              <a:rPr lang="en-US" sz="2400" dirty="0" smtClean="0"/>
              <a:t> A’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E’ -&gt; + T E’|</a:t>
            </a:r>
            <a:r>
              <a:rPr lang="el-GR" sz="2400" dirty="0" smtClean="0"/>
              <a:t> ε</a:t>
            </a:r>
            <a:r>
              <a:rPr lang="en-US" sz="2400" dirty="0" smtClean="0"/>
              <a:t>               A’ -&gt;</a:t>
            </a:r>
            <a:r>
              <a:rPr lang="el-GR" sz="2400" dirty="0" smtClean="0"/>
              <a:t> α</a:t>
            </a:r>
            <a:r>
              <a:rPr lang="en-US" sz="2400" dirty="0" smtClean="0"/>
              <a:t>  A’ | </a:t>
            </a:r>
            <a:r>
              <a:rPr lang="el-GR" sz="2400" dirty="0" smtClean="0"/>
              <a:t>ε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17" name="Curved Down Arrow 16"/>
          <p:cNvSpPr/>
          <p:nvPr/>
        </p:nvSpPr>
        <p:spPr>
          <a:xfrm>
            <a:off x="4286248" y="2285992"/>
            <a:ext cx="2714644" cy="428628"/>
          </a:xfrm>
          <a:prstGeom prst="curvedDownArrow">
            <a:avLst>
              <a:gd name="adj1" fmla="val 25000"/>
              <a:gd name="adj2" fmla="val 71151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urved Up Arrow 17"/>
          <p:cNvSpPr/>
          <p:nvPr/>
        </p:nvSpPr>
        <p:spPr>
          <a:xfrm>
            <a:off x="4500562" y="3071810"/>
            <a:ext cx="2786082" cy="428628"/>
          </a:xfrm>
          <a:prstGeom prst="curvedUpArrow">
            <a:avLst>
              <a:gd name="adj1" fmla="val 25000"/>
              <a:gd name="adj2" fmla="val 50000"/>
              <a:gd name="adj3" fmla="val 284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urved Down Arrow 19"/>
          <p:cNvSpPr/>
          <p:nvPr/>
        </p:nvSpPr>
        <p:spPr>
          <a:xfrm>
            <a:off x="4500562" y="3786190"/>
            <a:ext cx="2714644" cy="42862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urved Up Arrow 20"/>
          <p:cNvSpPr/>
          <p:nvPr/>
        </p:nvSpPr>
        <p:spPr>
          <a:xfrm>
            <a:off x="4786314" y="4572008"/>
            <a:ext cx="2714644" cy="428628"/>
          </a:xfrm>
          <a:prstGeom prst="curvedUpArrow">
            <a:avLst>
              <a:gd name="adj1" fmla="val 25000"/>
              <a:gd name="adj2" fmla="val 50000"/>
              <a:gd name="adj3" fmla="val 284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Left Arrow 24"/>
          <p:cNvSpPr/>
          <p:nvPr/>
        </p:nvSpPr>
        <p:spPr>
          <a:xfrm>
            <a:off x="2143108" y="3714752"/>
            <a:ext cx="1428760" cy="2143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FF2BD-5FA2-4615-B83A-2E0B22DBDEB9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458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08400" y="1412875"/>
              <a:ext cx="187325" cy="571500"/>
            </p14:xfrm>
          </p:contentPart>
        </mc:Choice>
        <mc:Fallback xmlns="">
          <p:pic>
            <p:nvPicPr>
              <p:cNvPr id="19458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99070" y="1403524"/>
                <a:ext cx="205986" cy="590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459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11638" y="1341438"/>
              <a:ext cx="625475" cy="669925"/>
            </p14:xfrm>
          </p:contentPart>
        </mc:Choice>
        <mc:Fallback xmlns="">
          <p:pic>
            <p:nvPicPr>
              <p:cNvPr id="19459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02292" y="1332109"/>
                <a:ext cx="644167" cy="6885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460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60963" y="1312863"/>
              <a:ext cx="196850" cy="652462"/>
            </p14:xfrm>
          </p:contentPart>
        </mc:Choice>
        <mc:Fallback xmlns="">
          <p:pic>
            <p:nvPicPr>
              <p:cNvPr id="19460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51657" y="1303501"/>
                <a:ext cx="215461" cy="6711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461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19700" y="1557338"/>
              <a:ext cx="9525" cy="1587"/>
            </p14:xfrm>
          </p:contentPart>
        </mc:Choice>
        <mc:Fallback xmlns="">
          <p:pic>
            <p:nvPicPr>
              <p:cNvPr id="19461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09794" y="1516076"/>
                <a:ext cx="29337" cy="84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462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68788" y="4232275"/>
              <a:ext cx="642937" cy="339725"/>
            </p14:xfrm>
          </p:contentPart>
        </mc:Choice>
        <mc:Fallback xmlns="">
          <p:pic>
            <p:nvPicPr>
              <p:cNvPr id="19462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59449" y="4223055"/>
                <a:ext cx="661614" cy="3581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463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0825" y="2997200"/>
              <a:ext cx="4349750" cy="1231900"/>
            </p14:xfrm>
          </p:contentPart>
        </mc:Choice>
        <mc:Fallback xmlns="">
          <p:pic>
            <p:nvPicPr>
              <p:cNvPr id="19463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1476" y="2987865"/>
                <a:ext cx="4368448" cy="12505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464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1025" y="2303463"/>
              <a:ext cx="98425" cy="1587"/>
            </p14:xfrm>
          </p:contentPart>
        </mc:Choice>
        <mc:Fallback xmlns="">
          <p:pic>
            <p:nvPicPr>
              <p:cNvPr id="19464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70910" y="2262201"/>
                <a:ext cx="118655" cy="84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465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4038" y="1911350"/>
              <a:ext cx="561975" cy="401638"/>
            </p14:xfrm>
          </p:contentPart>
        </mc:Choice>
        <mc:Fallback xmlns="">
          <p:pic>
            <p:nvPicPr>
              <p:cNvPr id="19465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4696" y="1902001"/>
                <a:ext cx="580660" cy="4203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466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8150" y="4330700"/>
              <a:ext cx="26988" cy="544513"/>
            </p14:xfrm>
          </p:contentPart>
        </mc:Choice>
        <mc:Fallback xmlns="">
          <p:pic>
            <p:nvPicPr>
              <p:cNvPr id="19466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2445" y="4321349"/>
                <a:ext cx="38398" cy="56321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0042"/>
            <a:ext cx="8229600" cy="562612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sz="2400" b="1" dirty="0" smtClean="0"/>
              <a:t>Grammars</a:t>
            </a:r>
            <a:r>
              <a:rPr lang="en-IN" sz="2400" dirty="0" smtClean="0"/>
              <a:t> offer significant advantages to both language designers and compiler writers.</a:t>
            </a:r>
          </a:p>
          <a:p>
            <a:pPr marL="0" indent="0" algn="just">
              <a:buNone/>
            </a:pPr>
            <a:endParaRPr lang="en-IN" sz="2400" dirty="0" smtClean="0"/>
          </a:p>
          <a:p>
            <a:pPr marL="352425" indent="-352425" algn="just"/>
            <a:r>
              <a:rPr lang="en-IN" sz="2400" dirty="0" smtClean="0"/>
              <a:t> Gives a precise, easy-to-understand, syntactic specification of a programming language.</a:t>
            </a:r>
          </a:p>
          <a:p>
            <a:pPr marL="352425" indent="-352425" algn="just"/>
            <a:endParaRPr lang="en-IN" sz="2400" dirty="0" smtClean="0"/>
          </a:p>
          <a:p>
            <a:pPr marL="352425" indent="-352425" algn="just"/>
            <a:r>
              <a:rPr lang="en-IN" sz="2400" dirty="0" smtClean="0"/>
              <a:t>From certain classes of grammars an efficient parser can be automatically constructed that determines if a source program is syntactically well formed.</a:t>
            </a:r>
          </a:p>
          <a:p>
            <a:pPr marL="352425" indent="-352425" algn="just"/>
            <a:endParaRPr lang="en-IN" sz="2400" dirty="0" smtClean="0"/>
          </a:p>
          <a:p>
            <a:pPr marL="352425" indent="-352425" algn="just"/>
            <a:r>
              <a:rPr lang="en-IN" sz="2400" dirty="0" smtClean="0"/>
              <a:t>A properly designed grammar imparts a structure to a programming language that is useful for translation of source code into correct object code and for detection of errors.</a:t>
            </a:r>
          </a:p>
          <a:p>
            <a:pPr marL="0" indent="0" algn="just"/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428628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Example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571480"/>
            <a:ext cx="8429684" cy="5786478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IN" sz="2400" dirty="0" smtClean="0"/>
              <a:t>Consider the Grammar:	</a:t>
            </a:r>
          </a:p>
          <a:p>
            <a:pPr>
              <a:buNone/>
            </a:pPr>
            <a:r>
              <a:rPr lang="en-IN" sz="2400" dirty="0" smtClean="0"/>
              <a:t>	S </a:t>
            </a:r>
            <a:r>
              <a:rPr lang="en-US" sz="2400" dirty="0" smtClean="0"/>
              <a:t>→ </a:t>
            </a:r>
            <a:r>
              <a:rPr lang="en-US" sz="2400" dirty="0" err="1" smtClean="0"/>
              <a:t>Aa</a:t>
            </a:r>
            <a:r>
              <a:rPr lang="en-US" sz="2400" dirty="0" smtClean="0"/>
              <a:t> | b</a:t>
            </a:r>
          </a:p>
          <a:p>
            <a:pPr>
              <a:buNone/>
            </a:pPr>
            <a:r>
              <a:rPr lang="en-IN" sz="2400" dirty="0" smtClean="0"/>
              <a:t>	A </a:t>
            </a:r>
            <a:r>
              <a:rPr lang="en-US" sz="2400" dirty="0" smtClean="0"/>
              <a:t>→ Ac | </a:t>
            </a:r>
            <a:r>
              <a:rPr lang="en-US" sz="2400" dirty="0" err="1" smtClean="0"/>
              <a:t>Sd</a:t>
            </a:r>
            <a:r>
              <a:rPr lang="en-US" sz="2400" dirty="0" smtClean="0"/>
              <a:t> | </a:t>
            </a:r>
            <a:r>
              <a:rPr lang="el-GR" sz="2400" dirty="0" smtClean="0"/>
              <a:t>ε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The non-terminal S is left recursive because S=&gt; </a:t>
            </a:r>
            <a:r>
              <a:rPr lang="en-IN" sz="2400" dirty="0" err="1" smtClean="0"/>
              <a:t>Aa</a:t>
            </a:r>
            <a:r>
              <a:rPr lang="en-IN" sz="2400" dirty="0" smtClean="0"/>
              <a:t> =&gt; </a:t>
            </a:r>
            <a:r>
              <a:rPr lang="en-IN" sz="2400" dirty="0" err="1" smtClean="0"/>
              <a:t>Sda</a:t>
            </a:r>
            <a:r>
              <a:rPr lang="en-IN" sz="2400" dirty="0" smtClean="0"/>
              <a:t>, but it is not immediate  left recursive.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On substituting S </a:t>
            </a:r>
            <a:r>
              <a:rPr lang="en-US" sz="2400" dirty="0" smtClean="0"/>
              <a:t>- production in A →</a:t>
            </a:r>
            <a:r>
              <a:rPr lang="en-US" sz="2400" dirty="0" err="1" smtClean="0"/>
              <a:t>Sd</a:t>
            </a:r>
            <a:r>
              <a:rPr lang="en-US" sz="2400" dirty="0" smtClean="0"/>
              <a:t> , we get,</a:t>
            </a:r>
          </a:p>
          <a:p>
            <a:pPr marL="0" indent="0">
              <a:buNone/>
            </a:pPr>
            <a:r>
              <a:rPr lang="en-IN" sz="2400" dirty="0" smtClean="0"/>
              <a:t>	A </a:t>
            </a:r>
            <a:r>
              <a:rPr lang="en-US" sz="2400" dirty="0" smtClean="0"/>
              <a:t>→Ac | </a:t>
            </a:r>
            <a:r>
              <a:rPr lang="en-US" sz="2400" dirty="0" err="1" smtClean="0"/>
              <a:t>Aad</a:t>
            </a:r>
            <a:r>
              <a:rPr lang="en-US" sz="2400" dirty="0" smtClean="0"/>
              <a:t> | </a:t>
            </a:r>
            <a:r>
              <a:rPr lang="en-US" sz="2400" dirty="0" err="1" smtClean="0"/>
              <a:t>bd</a:t>
            </a:r>
            <a:r>
              <a:rPr lang="en-US" sz="2400" dirty="0" smtClean="0"/>
              <a:t> | </a:t>
            </a:r>
            <a:r>
              <a:rPr lang="el-GR" sz="2400" dirty="0" smtClean="0"/>
              <a:t>ε</a:t>
            </a:r>
            <a:endParaRPr lang="en-US" sz="2400" dirty="0" smtClean="0"/>
          </a:p>
          <a:p>
            <a:pPr>
              <a:buNone/>
            </a:pPr>
            <a:r>
              <a:rPr lang="en-IN" sz="2400" dirty="0" smtClean="0"/>
              <a:t>Hence, the new Grammar is:</a:t>
            </a:r>
          </a:p>
          <a:p>
            <a:pPr>
              <a:buNone/>
            </a:pPr>
            <a:r>
              <a:rPr lang="en-IN" sz="2400" dirty="0" smtClean="0"/>
              <a:t>S </a:t>
            </a:r>
            <a:r>
              <a:rPr lang="en-US" sz="2400" dirty="0" smtClean="0"/>
              <a:t>→ </a:t>
            </a:r>
            <a:r>
              <a:rPr lang="en-US" sz="2400" dirty="0" err="1" smtClean="0"/>
              <a:t>Aa</a:t>
            </a:r>
            <a:r>
              <a:rPr lang="en-US" sz="2400" dirty="0" smtClean="0"/>
              <a:t> | b</a:t>
            </a:r>
            <a:r>
              <a:rPr lang="en-IN" sz="2400" dirty="0" smtClean="0"/>
              <a:t> </a:t>
            </a:r>
          </a:p>
          <a:p>
            <a:pPr>
              <a:buNone/>
            </a:pPr>
            <a:r>
              <a:rPr lang="en-IN" sz="2400" dirty="0" smtClean="0"/>
              <a:t>A </a:t>
            </a:r>
            <a:r>
              <a:rPr lang="en-US" sz="2400" dirty="0" smtClean="0"/>
              <a:t>→Ac | </a:t>
            </a:r>
            <a:r>
              <a:rPr lang="en-US" sz="2400" dirty="0" err="1" smtClean="0"/>
              <a:t>Aad</a:t>
            </a:r>
            <a:r>
              <a:rPr lang="en-US" sz="2400" dirty="0" smtClean="0"/>
              <a:t> | </a:t>
            </a:r>
            <a:r>
              <a:rPr lang="en-US" sz="2400" dirty="0" err="1" smtClean="0"/>
              <a:t>bd</a:t>
            </a:r>
            <a:r>
              <a:rPr lang="en-US" sz="2400" dirty="0" smtClean="0"/>
              <a:t> | </a:t>
            </a:r>
            <a:r>
              <a:rPr lang="el-GR" sz="2400" dirty="0" smtClean="0"/>
              <a:t>ε</a:t>
            </a:r>
            <a:endParaRPr lang="en-IN" sz="2400" dirty="0" smtClean="0"/>
          </a:p>
          <a:p>
            <a:pPr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Eliminating the immediate left recursion among the A-production yields the following grammar,</a:t>
            </a:r>
          </a:p>
          <a:p>
            <a:pPr marL="0" indent="0">
              <a:buNone/>
            </a:pPr>
            <a:r>
              <a:rPr lang="en-IN" sz="2400" dirty="0" smtClean="0"/>
              <a:t>	S </a:t>
            </a:r>
            <a:r>
              <a:rPr lang="en-US" sz="2400" dirty="0" smtClean="0"/>
              <a:t>→ </a:t>
            </a:r>
            <a:r>
              <a:rPr lang="en-US" sz="2400" dirty="0" err="1" smtClean="0"/>
              <a:t>Aa</a:t>
            </a:r>
            <a:r>
              <a:rPr lang="en-US" sz="2400" dirty="0" smtClean="0"/>
              <a:t> | b</a:t>
            </a:r>
          </a:p>
          <a:p>
            <a:pPr marL="0" indent="0">
              <a:buNone/>
            </a:pPr>
            <a:r>
              <a:rPr lang="en-IN" sz="2400" dirty="0" smtClean="0"/>
              <a:t>	A </a:t>
            </a:r>
            <a:r>
              <a:rPr lang="en-US" sz="2400" dirty="0" smtClean="0"/>
              <a:t>→ </a:t>
            </a:r>
            <a:r>
              <a:rPr lang="en-US" sz="2400" dirty="0" err="1" smtClean="0"/>
              <a:t>bdA</a:t>
            </a:r>
            <a:r>
              <a:rPr lang="en-US" sz="2400" dirty="0" smtClean="0"/>
              <a:t>’| A’</a:t>
            </a:r>
          </a:p>
          <a:p>
            <a:pPr marL="0" indent="0">
              <a:buNone/>
            </a:pPr>
            <a:r>
              <a:rPr lang="en-IN" sz="2400" dirty="0" smtClean="0"/>
              <a:t>	A’ </a:t>
            </a:r>
            <a:r>
              <a:rPr lang="en-US" sz="2400" dirty="0" smtClean="0"/>
              <a:t>→ </a:t>
            </a:r>
            <a:r>
              <a:rPr lang="en-US" sz="2400" dirty="0" err="1" smtClean="0"/>
              <a:t>cA</a:t>
            </a:r>
            <a:r>
              <a:rPr lang="en-US" sz="2400" dirty="0" smtClean="0"/>
              <a:t>’ |ad A’ |</a:t>
            </a:r>
            <a:r>
              <a:rPr lang="el-GR" sz="2400" dirty="0" smtClean="0"/>
              <a:t>ε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60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6675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27113" y="4133850"/>
              <a:ext cx="196850" cy="241300"/>
            </p14:xfrm>
          </p:contentPart>
        </mc:Choice>
        <mc:Fallback xmlns="">
          <p:pic>
            <p:nvPicPr>
              <p:cNvPr id="156675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7773" y="4124486"/>
                <a:ext cx="215529" cy="260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6676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43063" y="4133850"/>
              <a:ext cx="339725" cy="277813"/>
            </p14:xfrm>
          </p:contentPart>
        </mc:Choice>
        <mc:Fallback xmlns="">
          <p:pic>
            <p:nvPicPr>
              <p:cNvPr id="156676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33736" y="4124469"/>
                <a:ext cx="358379" cy="2965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6677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78050" y="4152900"/>
              <a:ext cx="358775" cy="276225"/>
            </p14:xfrm>
          </p:contentPart>
        </mc:Choice>
        <mc:Fallback xmlns="">
          <p:pic>
            <p:nvPicPr>
              <p:cNvPr id="156677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68666" y="4143573"/>
                <a:ext cx="377544" cy="2948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667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05100" y="4170363"/>
              <a:ext cx="331788" cy="339725"/>
            </p14:xfrm>
          </p:contentPart>
        </mc:Choice>
        <mc:Fallback xmlns="">
          <p:pic>
            <p:nvPicPr>
              <p:cNvPr id="15667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95713" y="4160926"/>
                <a:ext cx="350562" cy="35859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13AD7-B0E4-4761-8748-73ABF844E11B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pic>
        <p:nvPicPr>
          <p:cNvPr id="130049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00034" y="357166"/>
            <a:ext cx="7858180" cy="5857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8721" name="Ink 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52588" y="3446463"/>
              <a:ext cx="106362" cy="9525"/>
            </p14:xfrm>
          </p:contentPart>
        </mc:Choice>
        <mc:Fallback xmlns="">
          <p:pic>
            <p:nvPicPr>
              <p:cNvPr id="158721" name="Ink 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43339" y="3438724"/>
                <a:ext cx="124860" cy="250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8722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66963" y="3411538"/>
              <a:ext cx="142875" cy="9525"/>
            </p14:xfrm>
          </p:contentPart>
        </mc:Choice>
        <mc:Fallback xmlns="">
          <p:pic>
            <p:nvPicPr>
              <p:cNvPr id="158722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57629" y="3404845"/>
                <a:ext cx="161542" cy="229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8723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14563" y="4670425"/>
              <a:ext cx="71437" cy="1588"/>
            </p14:xfrm>
          </p:contentPart>
        </mc:Choice>
        <mc:Fallback xmlns="">
          <p:pic>
            <p:nvPicPr>
              <p:cNvPr id="158723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05230" y="4629137"/>
                <a:ext cx="90104" cy="841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8724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27300" y="4330700"/>
              <a:ext cx="17463" cy="98425"/>
            </p14:xfrm>
          </p:contentPart>
        </mc:Choice>
        <mc:Fallback xmlns="">
          <p:pic>
            <p:nvPicPr>
              <p:cNvPr id="158724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18733" y="4321360"/>
                <a:ext cx="34597" cy="11710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1382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85728"/>
            <a:ext cx="7929618" cy="5572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139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85728"/>
            <a:ext cx="7572428" cy="5857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926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31900" y="2320925"/>
              <a:ext cx="376238" cy="223838"/>
            </p14:xfrm>
          </p:contentPart>
        </mc:Choice>
        <mc:Fallback xmlns="">
          <p:pic>
            <p:nvPicPr>
              <p:cNvPr id="13926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2521" y="2311553"/>
                <a:ext cx="394996" cy="2425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9268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01825" y="2320925"/>
              <a:ext cx="376238" cy="250825"/>
            </p14:xfrm>
          </p:contentPart>
        </mc:Choice>
        <mc:Fallback xmlns="">
          <p:pic>
            <p:nvPicPr>
              <p:cNvPr id="139268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92446" y="2311569"/>
                <a:ext cx="394996" cy="2695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9269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47850" y="1465263"/>
              <a:ext cx="760413" cy="61912"/>
            </p14:xfrm>
          </p:contentPart>
        </mc:Choice>
        <mc:Fallback xmlns="">
          <p:pic>
            <p:nvPicPr>
              <p:cNvPr id="139269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38489" y="1456065"/>
                <a:ext cx="779135" cy="803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9270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68475" y="4554538"/>
              <a:ext cx="142875" cy="17462"/>
            </p14:xfrm>
          </p:contentPart>
        </mc:Choice>
        <mc:Fallback xmlns="">
          <p:pic>
            <p:nvPicPr>
              <p:cNvPr id="139270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59141" y="4545636"/>
                <a:ext cx="161542" cy="352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927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95525" y="1901825"/>
              <a:ext cx="330200" cy="492125"/>
            </p14:xfrm>
          </p:contentPart>
        </mc:Choice>
        <mc:Fallback xmlns="">
          <p:pic>
            <p:nvPicPr>
              <p:cNvPr id="13927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86459" y="1892519"/>
                <a:ext cx="348331" cy="5107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9272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04975" y="1893888"/>
              <a:ext cx="53975" cy="160337"/>
            </p14:xfrm>
          </p:contentPart>
        </mc:Choice>
        <mc:Fallback xmlns="">
          <p:pic>
            <p:nvPicPr>
              <p:cNvPr id="139272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695619" y="1884562"/>
                <a:ext cx="72686" cy="1789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9273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85938" y="1589088"/>
              <a:ext cx="63500" cy="196850"/>
            </p14:xfrm>
          </p:contentPart>
        </mc:Choice>
        <mc:Fallback xmlns="">
          <p:pic>
            <p:nvPicPr>
              <p:cNvPr id="139273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776610" y="1579731"/>
                <a:ext cx="82155" cy="2155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9274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03400" y="1517650"/>
              <a:ext cx="152400" cy="206375"/>
            </p14:xfrm>
          </p:contentPart>
        </mc:Choice>
        <mc:Fallback xmlns="">
          <p:pic>
            <p:nvPicPr>
              <p:cNvPr id="139274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794120" y="1508253"/>
                <a:ext cx="170959" cy="2251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9275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17713" y="1677988"/>
              <a:ext cx="36512" cy="63500"/>
            </p14:xfrm>
          </p:contentPart>
        </mc:Choice>
        <mc:Fallback xmlns="">
          <p:pic>
            <p:nvPicPr>
              <p:cNvPr id="139275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008220" y="1668554"/>
                <a:ext cx="55498" cy="823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9276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81275" y="1598613"/>
              <a:ext cx="98425" cy="179387"/>
            </p14:xfrm>
          </p:contentPart>
        </mc:Choice>
        <mc:Fallback xmlns="">
          <p:pic>
            <p:nvPicPr>
              <p:cNvPr id="139276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571797" y="1589266"/>
                <a:ext cx="117381" cy="1980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39277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89213" y="1465263"/>
              <a:ext cx="125412" cy="204787"/>
            </p14:xfrm>
          </p:contentPart>
        </mc:Choice>
        <mc:Fallback xmlns="">
          <p:pic>
            <p:nvPicPr>
              <p:cNvPr id="139277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580105" y="1455938"/>
                <a:ext cx="143628" cy="2234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39278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03525" y="1660525"/>
              <a:ext cx="169863" cy="125413"/>
            </p14:xfrm>
          </p:contentPart>
        </mc:Choice>
        <mc:Fallback xmlns="">
          <p:pic>
            <p:nvPicPr>
              <p:cNvPr id="139278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794168" y="1651288"/>
                <a:ext cx="188577" cy="143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39279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30388" y="1785938"/>
              <a:ext cx="71437" cy="107950"/>
            </p14:xfrm>
          </p:contentPart>
        </mc:Choice>
        <mc:Fallback xmlns="">
          <p:pic>
            <p:nvPicPr>
              <p:cNvPr id="139279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821055" y="1776551"/>
                <a:ext cx="90104" cy="126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39280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82788" y="1554163"/>
              <a:ext cx="80962" cy="17462"/>
            </p14:xfrm>
          </p:contentPart>
        </mc:Choice>
        <mc:Fallback xmlns="">
          <p:pic>
            <p:nvPicPr>
              <p:cNvPr id="139280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973391" y="1545908"/>
                <a:ext cx="99757" cy="339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39281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52650" y="1374775"/>
              <a:ext cx="142875" cy="152400"/>
            </p14:xfrm>
          </p:contentPart>
        </mc:Choice>
        <mc:Fallback xmlns="">
          <p:pic>
            <p:nvPicPr>
              <p:cNvPr id="139281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143316" y="1365452"/>
                <a:ext cx="161542" cy="1710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39282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87575" y="1438275"/>
              <a:ext cx="98425" cy="53975"/>
            </p14:xfrm>
          </p:contentPart>
        </mc:Choice>
        <mc:Fallback xmlns="">
          <p:pic>
            <p:nvPicPr>
              <p:cNvPr id="139282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178235" y="1428981"/>
                <a:ext cx="117104" cy="725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39283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70113" y="1366838"/>
              <a:ext cx="53975" cy="26987"/>
            </p14:xfrm>
          </p:contentPart>
        </mc:Choice>
        <mc:Fallback xmlns="">
          <p:pic>
            <p:nvPicPr>
              <p:cNvPr id="139283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160695" y="1356955"/>
                <a:ext cx="72812" cy="4675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14438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14290"/>
            <a:ext cx="7929618" cy="6143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8280" y="-315416"/>
            <a:ext cx="8001056" cy="6215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14643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428604"/>
            <a:ext cx="8072494" cy="5857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14745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14290"/>
            <a:ext cx="7953375" cy="6081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7460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40538" y="5160963"/>
              <a:ext cx="80962" cy="80962"/>
            </p14:xfrm>
          </p:contentPart>
        </mc:Choice>
        <mc:Fallback xmlns="">
          <p:pic>
            <p:nvPicPr>
              <p:cNvPr id="147460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31182" y="5151566"/>
                <a:ext cx="99673" cy="997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7461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89775" y="5037138"/>
              <a:ext cx="339725" cy="428625"/>
            </p14:xfrm>
          </p:contentPart>
        </mc:Choice>
        <mc:Fallback xmlns="">
          <p:pic>
            <p:nvPicPr>
              <p:cNvPr id="147461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80428" y="5027851"/>
                <a:ext cx="358419" cy="4471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7462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72375" y="5276850"/>
              <a:ext cx="26988" cy="107950"/>
            </p14:xfrm>
          </p:contentPart>
        </mc:Choice>
        <mc:Fallback xmlns="">
          <p:pic>
            <p:nvPicPr>
              <p:cNvPr id="147462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63818" y="5267432"/>
                <a:ext cx="44102" cy="1267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7463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69225" y="4964113"/>
              <a:ext cx="366713" cy="501650"/>
            </p14:xfrm>
          </p:contentPart>
        </mc:Choice>
        <mc:Fallback xmlns="">
          <p:pic>
            <p:nvPicPr>
              <p:cNvPr id="147463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759896" y="4954777"/>
                <a:ext cx="385372" cy="5203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7464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71813" y="5867400"/>
              <a:ext cx="152400" cy="98425"/>
            </p14:xfrm>
          </p:contentPart>
        </mc:Choice>
        <mc:Fallback xmlns="">
          <p:pic>
            <p:nvPicPr>
              <p:cNvPr id="147464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61907" y="5858162"/>
                <a:ext cx="172212" cy="1169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7465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02013" y="5634038"/>
              <a:ext cx="546100" cy="465137"/>
            </p14:xfrm>
          </p:contentPart>
        </mc:Choice>
        <mc:Fallback xmlns="">
          <p:pic>
            <p:nvPicPr>
              <p:cNvPr id="147465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392702" y="5624721"/>
                <a:ext cx="564721" cy="48377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14848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42852"/>
            <a:ext cx="7715304" cy="6143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429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Predictive Parser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500427" y="1214422"/>
          <a:ext cx="207170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341"/>
                <a:gridCol w="414341"/>
                <a:gridCol w="414341"/>
                <a:gridCol w="414341"/>
                <a:gridCol w="414341"/>
              </a:tblGrid>
              <a:tr h="285752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809752" y="1985312"/>
          <a:ext cx="333356" cy="172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356"/>
              </a:tblGrid>
              <a:tr h="43236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3236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3236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Z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3236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428992" y="2285992"/>
            <a:ext cx="2143140" cy="11430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ysClr val="windowText" lastClr="000000"/>
                </a:solidFill>
              </a:rPr>
              <a:t>Predictive Parsing Program</a:t>
            </a:r>
            <a:endParaRPr lang="en-US" i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28992" y="4071942"/>
            <a:ext cx="2143140" cy="11430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ysClr val="windowText" lastClr="000000"/>
                </a:solidFill>
              </a:rPr>
              <a:t>Parsing Table</a:t>
            </a:r>
          </a:p>
          <a:p>
            <a:pPr algn="ctr"/>
            <a:r>
              <a:rPr lang="en-US" i="1" dirty="0" smtClean="0">
                <a:solidFill>
                  <a:sysClr val="windowText" lastClr="000000"/>
                </a:solidFill>
              </a:rPr>
              <a:t>M</a:t>
            </a:r>
            <a:endParaRPr lang="en-US" i="1" dirty="0">
              <a:solidFill>
                <a:sysClr val="windowText" lastClr="000000"/>
              </a:solidFill>
            </a:endParaRPr>
          </a:p>
        </p:txBody>
      </p:sp>
      <p:cxnSp>
        <p:nvCxnSpPr>
          <p:cNvPr id="9" name="Straight Arrow Connector 8"/>
          <p:cNvCxnSpPr>
            <a:stCxn id="6" idx="0"/>
          </p:cNvCxnSpPr>
          <p:nvPr/>
        </p:nvCxnSpPr>
        <p:spPr>
          <a:xfrm rot="5400000" flipH="1" flipV="1">
            <a:off x="4143372" y="1928802"/>
            <a:ext cx="71438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1"/>
          </p:cNvCxnSpPr>
          <p:nvPr/>
        </p:nvCxnSpPr>
        <p:spPr>
          <a:xfrm rot="10800000">
            <a:off x="2143108" y="2857496"/>
            <a:ext cx="128588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 rot="5400000">
            <a:off x="4179091" y="3750471"/>
            <a:ext cx="64294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3"/>
          </p:cNvCxnSpPr>
          <p:nvPr/>
        </p:nvCxnSpPr>
        <p:spPr>
          <a:xfrm>
            <a:off x="5572132" y="2857496"/>
            <a:ext cx="92869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072198" y="2488164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OUTPUT</a:t>
            </a:r>
            <a:endParaRPr lang="en-US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2786050" y="1202280"/>
            <a:ext cx="7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INPUT</a:t>
            </a:r>
            <a:endParaRPr lang="en-US" i="1" dirty="0"/>
          </a:p>
        </p:txBody>
      </p:sp>
      <p:sp>
        <p:nvSpPr>
          <p:cNvPr id="18" name="TextBox 17"/>
          <p:cNvSpPr txBox="1"/>
          <p:nvPr/>
        </p:nvSpPr>
        <p:spPr>
          <a:xfrm>
            <a:off x="1000100" y="2000240"/>
            <a:ext cx="85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STACK</a:t>
            </a:r>
            <a:endParaRPr lang="en-US" i="1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48831-DB2F-4111-9CCE-B2F7AE91793C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100" y="-24"/>
            <a:ext cx="6643734" cy="71435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Role of Parser</a:t>
            </a:r>
            <a:endParaRPr lang="en-US" dirty="0"/>
          </a:p>
        </p:txBody>
      </p:sp>
      <p:sp>
        <p:nvSpPr>
          <p:cNvPr id="37" name="Content Placeholder 36"/>
          <p:cNvSpPr>
            <a:spLocks noGrp="1"/>
          </p:cNvSpPr>
          <p:nvPr>
            <p:ph idx="1"/>
          </p:nvPr>
        </p:nvSpPr>
        <p:spPr>
          <a:xfrm>
            <a:off x="285720" y="785794"/>
            <a:ext cx="8401080" cy="5500726"/>
          </a:xfrm>
        </p:spPr>
        <p:txBody>
          <a:bodyPr>
            <a:normAutofit/>
          </a:bodyPr>
          <a:lstStyle/>
          <a:p>
            <a:pPr algn="just"/>
            <a:r>
              <a:rPr lang="en-IN" sz="2400" dirty="0" smtClean="0"/>
              <a:t>The parser obtains a string of tokens from the lexical analyzer and verifies that the string can be generated by the grammar.</a:t>
            </a:r>
          </a:p>
          <a:p>
            <a:pPr algn="just"/>
            <a:r>
              <a:rPr lang="en-IN" sz="2400" dirty="0" smtClean="0"/>
              <a:t>The parser should report any syntax errors.</a:t>
            </a:r>
          </a:p>
          <a:p>
            <a:pPr algn="just"/>
            <a:r>
              <a:rPr lang="en-IN" sz="2400" dirty="0" smtClean="0"/>
              <a:t>It should recover from errors so as to continue processing the remaining inputs.</a:t>
            </a:r>
            <a:endParaRPr lang="en-US" sz="2400" dirty="0"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5EC2-DB01-43E7-A424-0C6B45AA71B1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33" name="Footer Placeholder 3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7</a:t>
            </a:fld>
            <a:endParaRPr lang="en-US"/>
          </a:p>
        </p:txBody>
      </p:sp>
      <p:cxnSp>
        <p:nvCxnSpPr>
          <p:cNvPr id="8" name="Straight Arrow Connector 7"/>
          <p:cNvCxnSpPr>
            <a:endCxn id="4" idx="1"/>
          </p:cNvCxnSpPr>
          <p:nvPr/>
        </p:nvCxnSpPr>
        <p:spPr>
          <a:xfrm>
            <a:off x="285720" y="3643314"/>
            <a:ext cx="785818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" idx="3"/>
          </p:cNvCxnSpPr>
          <p:nvPr/>
        </p:nvCxnSpPr>
        <p:spPr>
          <a:xfrm>
            <a:off x="5357818" y="3643314"/>
            <a:ext cx="785818" cy="158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71406" y="3131106"/>
            <a:ext cx="9072594" cy="2726786"/>
            <a:chOff x="71406" y="2488164"/>
            <a:chExt cx="9072594" cy="2726786"/>
          </a:xfrm>
        </p:grpSpPr>
        <p:cxnSp>
          <p:nvCxnSpPr>
            <p:cNvPr id="24" name="Straight Arrow Connector 23"/>
            <p:cNvCxnSpPr/>
            <p:nvPr/>
          </p:nvCxnSpPr>
          <p:spPr>
            <a:xfrm>
              <a:off x="7643834" y="2927346"/>
              <a:ext cx="1500166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/>
            <p:cNvGrpSpPr/>
            <p:nvPr/>
          </p:nvGrpSpPr>
          <p:grpSpPr>
            <a:xfrm>
              <a:off x="71406" y="2488164"/>
              <a:ext cx="9072594" cy="2726786"/>
              <a:chOff x="71406" y="2488164"/>
              <a:chExt cx="9072594" cy="2726786"/>
            </a:xfrm>
          </p:grpSpPr>
          <p:cxnSp>
            <p:nvCxnSpPr>
              <p:cNvPr id="12" name="Straight Arrow Connector 11"/>
              <p:cNvCxnSpPr/>
              <p:nvPr/>
            </p:nvCxnSpPr>
            <p:spPr>
              <a:xfrm>
                <a:off x="2571736" y="2786058"/>
                <a:ext cx="1285884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 rot="10800000">
                <a:off x="2571736" y="3141659"/>
                <a:ext cx="1285884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142876" y="2702478"/>
                <a:ext cx="9286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 smtClean="0"/>
                  <a:t>  source</a:t>
                </a:r>
                <a:endParaRPr lang="en-US" i="1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5214942" y="2702478"/>
                <a:ext cx="10715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 smtClean="0"/>
                  <a:t> parse</a:t>
                </a:r>
                <a:endParaRPr lang="en-US" i="1" dirty="0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7572396" y="2631040"/>
                <a:ext cx="14287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 smtClean="0"/>
                  <a:t> intermediate</a:t>
                </a:r>
                <a:endParaRPr lang="en-US" i="1" dirty="0"/>
              </a:p>
            </p:txBody>
          </p:sp>
          <p:grpSp>
            <p:nvGrpSpPr>
              <p:cNvPr id="36" name="Group 35"/>
              <p:cNvGrpSpPr/>
              <p:nvPr/>
            </p:nvGrpSpPr>
            <p:grpSpPr>
              <a:xfrm>
                <a:off x="71406" y="2488164"/>
                <a:ext cx="9072594" cy="2726786"/>
                <a:chOff x="71406" y="1988098"/>
                <a:chExt cx="9072594" cy="2726786"/>
              </a:xfrm>
            </p:grpSpPr>
            <p:sp>
              <p:nvSpPr>
                <p:cNvPr id="4" name="Rectangle 3"/>
                <p:cNvSpPr/>
                <p:nvPr/>
              </p:nvSpPr>
              <p:spPr>
                <a:xfrm>
                  <a:off x="1071538" y="2071678"/>
                  <a:ext cx="1500198" cy="85725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i="1" dirty="0" smtClean="0"/>
                    <a:t>Lexical Analyzer</a:t>
                  </a:r>
                  <a:endParaRPr lang="en-US" i="1" dirty="0"/>
                </a:p>
              </p:txBody>
            </p:sp>
            <p:sp>
              <p:nvSpPr>
                <p:cNvPr id="5" name="Rectangle 4"/>
                <p:cNvSpPr/>
                <p:nvPr/>
              </p:nvSpPr>
              <p:spPr>
                <a:xfrm>
                  <a:off x="3857620" y="2071678"/>
                  <a:ext cx="1500198" cy="85725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i="1" dirty="0" smtClean="0"/>
                    <a:t>Parser</a:t>
                  </a:r>
                  <a:endParaRPr lang="en-US" i="1" dirty="0"/>
                </a:p>
              </p:txBody>
            </p:sp>
            <p:sp>
              <p:nvSpPr>
                <p:cNvPr id="6" name="Rectangle 5"/>
                <p:cNvSpPr/>
                <p:nvPr/>
              </p:nvSpPr>
              <p:spPr>
                <a:xfrm>
                  <a:off x="6143636" y="2071678"/>
                  <a:ext cx="1500198" cy="85725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i="1" dirty="0" smtClean="0"/>
                    <a:t>Rest of front end</a:t>
                  </a:r>
                  <a:endParaRPr lang="en-US" i="1" dirty="0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3929058" y="3786190"/>
                  <a:ext cx="1428760" cy="928694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i="1" dirty="0" smtClean="0"/>
                    <a:t>Symbol Table</a:t>
                  </a:r>
                  <a:endParaRPr lang="en-US" i="1" dirty="0"/>
                </a:p>
              </p:txBody>
            </p:sp>
            <p:cxnSp>
              <p:nvCxnSpPr>
                <p:cNvPr id="21" name="Straight Arrow Connector 20"/>
                <p:cNvCxnSpPr>
                  <a:stCxn id="4" idx="2"/>
                  <a:endCxn id="19" idx="1"/>
                </p:cNvCxnSpPr>
                <p:nvPr/>
              </p:nvCxnSpPr>
              <p:spPr>
                <a:xfrm rot="16200000" flipH="1">
                  <a:off x="2214546" y="2536024"/>
                  <a:ext cx="1321603" cy="210742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arrow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/>
                <p:cNvCxnSpPr>
                  <a:stCxn id="19" idx="3"/>
                  <a:endCxn id="6" idx="2"/>
                </p:cNvCxnSpPr>
                <p:nvPr/>
              </p:nvCxnSpPr>
              <p:spPr>
                <a:xfrm flipV="1">
                  <a:off x="5357818" y="2928934"/>
                  <a:ext cx="1535917" cy="132160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arrow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TextBox 27"/>
                <p:cNvSpPr txBox="1"/>
                <p:nvPr/>
              </p:nvSpPr>
              <p:spPr>
                <a:xfrm>
                  <a:off x="71406" y="2428868"/>
                  <a:ext cx="10715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i="1" dirty="0" smtClean="0"/>
                    <a:t> program</a:t>
                  </a:r>
                  <a:endParaRPr lang="en-US" i="1" dirty="0"/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2643238" y="1988098"/>
                  <a:ext cx="10715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i="1" dirty="0" smtClean="0"/>
                    <a:t> token</a:t>
                  </a:r>
                  <a:endParaRPr lang="en-US" i="1" dirty="0"/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2428860" y="2631041"/>
                  <a:ext cx="135725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i="1" dirty="0" smtClean="0"/>
                    <a:t> get next token</a:t>
                  </a:r>
                  <a:endParaRPr lang="en-US" i="1" dirty="0"/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5214942" y="2428868"/>
                  <a:ext cx="10715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i="1" dirty="0" smtClean="0"/>
                    <a:t> tree</a:t>
                  </a:r>
                  <a:endParaRPr lang="en-US" i="1" dirty="0"/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7572396" y="2416726"/>
                  <a:ext cx="15716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i="1" dirty="0" smtClean="0"/>
                    <a:t>representation</a:t>
                  </a:r>
                  <a:endParaRPr lang="en-US" i="1" dirty="0"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Predictive Parser(contd..)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85794"/>
            <a:ext cx="8229600" cy="5500726"/>
          </a:xfrm>
        </p:spPr>
        <p:txBody>
          <a:bodyPr>
            <a:noAutofit/>
          </a:bodyPr>
          <a:lstStyle/>
          <a:p>
            <a:pPr algn="just"/>
            <a:r>
              <a:rPr lang="en-IN" sz="2400" dirty="0" smtClean="0"/>
              <a:t>A table driven predictive parser has:</a:t>
            </a:r>
          </a:p>
          <a:p>
            <a:pPr lvl="1" algn="just"/>
            <a:r>
              <a:rPr lang="en-IN" sz="2400" dirty="0" smtClean="0"/>
              <a:t> an input buffer, </a:t>
            </a:r>
            <a:r>
              <a:rPr lang="en-IN" sz="2400" b="1" dirty="0" smtClean="0"/>
              <a:t>$</a:t>
            </a:r>
            <a:r>
              <a:rPr lang="en-IN" sz="2400" dirty="0" smtClean="0"/>
              <a:t> is used to mark end of string	</a:t>
            </a:r>
          </a:p>
          <a:p>
            <a:pPr lvl="1" algn="just"/>
            <a:r>
              <a:rPr lang="en-IN" sz="2400" dirty="0" smtClean="0"/>
              <a:t>stack, </a:t>
            </a:r>
            <a:r>
              <a:rPr lang="en-IN" sz="2400" b="1" dirty="0" smtClean="0"/>
              <a:t>$</a:t>
            </a:r>
            <a:r>
              <a:rPr lang="en-IN" sz="2400" dirty="0" smtClean="0"/>
              <a:t> at bottom of the stack.	</a:t>
            </a:r>
          </a:p>
          <a:p>
            <a:pPr lvl="1" algn="just"/>
            <a:r>
              <a:rPr lang="en-IN" sz="2400" dirty="0" smtClean="0"/>
              <a:t>a parsing table and 	</a:t>
            </a:r>
          </a:p>
          <a:p>
            <a:pPr lvl="1" algn="just"/>
            <a:r>
              <a:rPr lang="en-IN" sz="2400" dirty="0" smtClean="0"/>
              <a:t>an output stream.</a:t>
            </a:r>
          </a:p>
          <a:p>
            <a:pPr lvl="1" algn="just"/>
            <a:endParaRPr lang="en-IN" sz="2400" dirty="0" smtClean="0"/>
          </a:p>
          <a:p>
            <a:pPr algn="just"/>
            <a:r>
              <a:rPr lang="en-IN" sz="2400" dirty="0" smtClean="0"/>
              <a:t>The construction of a predictive parser is aided by two functions associated with the grammar G.</a:t>
            </a:r>
          </a:p>
          <a:p>
            <a:pPr lvl="1" algn="just"/>
            <a:r>
              <a:rPr lang="en-IN" sz="2400" dirty="0" smtClean="0"/>
              <a:t>FIRST()</a:t>
            </a:r>
          </a:p>
          <a:p>
            <a:pPr lvl="1" algn="just"/>
            <a:r>
              <a:rPr lang="en-IN" sz="2400" dirty="0" smtClean="0"/>
              <a:t>FOLLOW()</a:t>
            </a:r>
          </a:p>
          <a:p>
            <a:pPr algn="just"/>
            <a:endParaRPr lang="en-IN" sz="2400" dirty="0" smtClean="0"/>
          </a:p>
          <a:p>
            <a:pPr algn="just"/>
            <a:r>
              <a:rPr lang="en-IN" sz="2400" dirty="0" smtClean="0"/>
              <a:t>These functions will fill the entries of a predictive parsing table for G, whenever possible.</a:t>
            </a:r>
          </a:p>
          <a:p>
            <a:pPr algn="just"/>
            <a:endParaRPr lang="en-IN" sz="2400" dirty="0" smtClean="0"/>
          </a:p>
          <a:p>
            <a:pPr algn="just"/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70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14314"/>
            <a:ext cx="7715304" cy="5857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15155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4839" y="332931"/>
            <a:ext cx="7953375" cy="6048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642910" y="857232"/>
            <a:ext cx="478634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dirty="0" smtClean="0"/>
              <a:t>E→TE’</a:t>
            </a:r>
          </a:p>
          <a:p>
            <a:pPr>
              <a:buNone/>
            </a:pPr>
            <a:r>
              <a:rPr lang="en-US" sz="2400" dirty="0" smtClean="0"/>
              <a:t>E’ → +TE’|</a:t>
            </a:r>
            <a:r>
              <a:rPr lang="el-GR" sz="2400" dirty="0" smtClean="0"/>
              <a:t>ε</a:t>
            </a: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T → FT’</a:t>
            </a:r>
          </a:p>
          <a:p>
            <a:pPr>
              <a:buNone/>
            </a:pPr>
            <a:r>
              <a:rPr lang="en-US" sz="2400" dirty="0" smtClean="0"/>
              <a:t>T’ → *FT’|</a:t>
            </a:r>
            <a:r>
              <a:rPr lang="el-GR" sz="2400" dirty="0" smtClean="0"/>
              <a:t>ε</a:t>
            </a: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F →(E)</a:t>
            </a:r>
          </a:p>
          <a:p>
            <a:pPr>
              <a:buNone/>
            </a:pPr>
            <a:r>
              <a:rPr lang="en-US" sz="2400" dirty="0" smtClean="0"/>
              <a:t>F → </a:t>
            </a:r>
            <a:r>
              <a:rPr lang="en-US" sz="2400" b="1" dirty="0" smtClean="0"/>
              <a:t>id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150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57166"/>
            <a:ext cx="8001056" cy="6000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214414" y="131762"/>
            <a:ext cx="6572296" cy="654032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FOLLOW Example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15257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3643314"/>
            <a:ext cx="4429156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214282" y="1192114"/>
            <a:ext cx="478634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dirty="0" smtClean="0"/>
              <a:t>E→TE’</a:t>
            </a:r>
          </a:p>
          <a:p>
            <a:pPr>
              <a:buNone/>
            </a:pPr>
            <a:r>
              <a:rPr lang="en-US" sz="2400" dirty="0" smtClean="0"/>
              <a:t>E’ → +TE’|</a:t>
            </a:r>
            <a:r>
              <a:rPr lang="el-GR" sz="2400" dirty="0" smtClean="0"/>
              <a:t>ε</a:t>
            </a: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T → FT’</a:t>
            </a:r>
          </a:p>
          <a:p>
            <a:pPr>
              <a:buNone/>
            </a:pPr>
            <a:r>
              <a:rPr lang="en-US" sz="2400" dirty="0" smtClean="0"/>
              <a:t>T’ → *FT’|</a:t>
            </a:r>
            <a:r>
              <a:rPr lang="el-GR" sz="2400" dirty="0" smtClean="0"/>
              <a:t>ε</a:t>
            </a: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F →(E)</a:t>
            </a:r>
          </a:p>
          <a:p>
            <a:pPr>
              <a:buNone/>
            </a:pPr>
            <a:r>
              <a:rPr lang="en-US" sz="2400" dirty="0" smtClean="0"/>
              <a:t>F → </a:t>
            </a:r>
            <a:r>
              <a:rPr lang="en-US" sz="2400" b="1" dirty="0" smtClean="0"/>
              <a:t>id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429124" y="928670"/>
            <a:ext cx="471487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E:</a:t>
            </a:r>
          </a:p>
          <a:p>
            <a:r>
              <a:rPr lang="en-US" dirty="0" smtClean="0"/>
              <a:t>F →(E)</a:t>
            </a:r>
          </a:p>
          <a:p>
            <a:r>
              <a:rPr lang="en-IN" dirty="0" smtClean="0"/>
              <a:t>FOLLOW(E)={$,)}</a:t>
            </a:r>
          </a:p>
          <a:p>
            <a:endParaRPr lang="en-IN" dirty="0" smtClean="0"/>
          </a:p>
          <a:p>
            <a:r>
              <a:rPr lang="en-IN" b="1" dirty="0" smtClean="0"/>
              <a:t>E’:</a:t>
            </a:r>
          </a:p>
          <a:p>
            <a:r>
              <a:rPr lang="en-US" dirty="0" smtClean="0"/>
              <a:t>E→TE’ </a:t>
            </a:r>
          </a:p>
          <a:p>
            <a:r>
              <a:rPr lang="en-US" dirty="0" smtClean="0"/>
              <a:t>E’ → +TE’</a:t>
            </a:r>
          </a:p>
          <a:p>
            <a:r>
              <a:rPr lang="en-IN" dirty="0" smtClean="0"/>
              <a:t>FOLLOW(E’)=FOLLOW(E)={$,)}</a:t>
            </a:r>
          </a:p>
          <a:p>
            <a:endParaRPr lang="en-US" dirty="0" smtClean="0"/>
          </a:p>
          <a:p>
            <a:r>
              <a:rPr lang="en-IN" b="1" dirty="0" smtClean="0"/>
              <a:t>T:</a:t>
            </a:r>
          </a:p>
          <a:p>
            <a:r>
              <a:rPr lang="en-US" dirty="0" smtClean="0"/>
              <a:t>E→TE’</a:t>
            </a:r>
          </a:p>
          <a:p>
            <a:r>
              <a:rPr lang="en-US" dirty="0" smtClean="0"/>
              <a:t>E’ → +TE’</a:t>
            </a:r>
          </a:p>
          <a:p>
            <a:r>
              <a:rPr lang="en-IN" dirty="0" smtClean="0"/>
              <a:t>FOLLOW(T)={FIRST(E’)}={+,</a:t>
            </a:r>
            <a:r>
              <a:rPr lang="el-GR" dirty="0" smtClean="0"/>
              <a:t> ε</a:t>
            </a:r>
            <a:r>
              <a:rPr lang="en-IN" dirty="0" smtClean="0"/>
              <a:t>}</a:t>
            </a:r>
          </a:p>
          <a:p>
            <a:endParaRPr lang="en-IN" dirty="0" smtClean="0"/>
          </a:p>
          <a:p>
            <a:r>
              <a:rPr lang="en-IN" dirty="0" smtClean="0"/>
              <a:t>	    ={ +,FOLLOW(E)} ={+,$,) }</a:t>
            </a:r>
            <a:endParaRPr lang="en-US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rot="5400000">
            <a:off x="6822297" y="4607727"/>
            <a:ext cx="357190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69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53131" y="2200271"/>
            <a:ext cx="3248025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69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00694" y="3733806"/>
            <a:ext cx="3581400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691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15017" y="1142984"/>
            <a:ext cx="31718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0225" name="Ink 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46900" y="5054600"/>
              <a:ext cx="71438" cy="133350"/>
            </p14:xfrm>
          </p:contentPart>
        </mc:Choice>
        <mc:Fallback xmlns="">
          <p:pic>
            <p:nvPicPr>
              <p:cNvPr id="180225" name="Ink 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37566" y="5045476"/>
                <a:ext cx="90105" cy="1515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0226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16388" y="5232400"/>
              <a:ext cx="107950" cy="80963"/>
            </p14:xfrm>
          </p:contentPart>
        </mc:Choice>
        <mc:Fallback xmlns="">
          <p:pic>
            <p:nvPicPr>
              <p:cNvPr id="180226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07001" y="5223287"/>
                <a:ext cx="126724" cy="991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022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06863" y="4911725"/>
              <a:ext cx="125412" cy="80963"/>
            </p14:xfrm>
          </p:contentPart>
        </mc:Choice>
        <mc:Fallback xmlns="">
          <p:pic>
            <p:nvPicPr>
              <p:cNvPr id="18022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97493" y="4902328"/>
                <a:ext cx="144152" cy="997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0228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40100" y="5803900"/>
              <a:ext cx="88900" cy="9525"/>
            </p14:xfrm>
          </p:contentPart>
        </mc:Choice>
        <mc:Fallback xmlns="">
          <p:pic>
            <p:nvPicPr>
              <p:cNvPr id="180228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29873" y="5794375"/>
                <a:ext cx="109355" cy="2857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85728"/>
            <a:ext cx="7858180" cy="6000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154630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85728"/>
            <a:ext cx="8048654" cy="6086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65403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Predictive Parsing Table M[</a:t>
            </a:r>
            <a:r>
              <a:rPr lang="en-US" dirty="0" err="1" smtClean="0"/>
              <a:t>X,a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71546"/>
            <a:ext cx="8229600" cy="5054617"/>
          </a:xfrm>
        </p:spPr>
        <p:txBody>
          <a:bodyPr>
            <a:normAutofit lnSpcReduction="10000"/>
          </a:bodyPr>
          <a:lstStyle/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X-Non terminal (row)</a:t>
            </a:r>
          </a:p>
          <a:p>
            <a:pPr>
              <a:buNone/>
            </a:pPr>
            <a:r>
              <a:rPr lang="en-US" sz="2400" dirty="0" smtClean="0"/>
              <a:t>a- Terminal  (column)</a:t>
            </a:r>
          </a:p>
          <a:p>
            <a:pPr>
              <a:buNone/>
            </a:pPr>
            <a:r>
              <a:rPr lang="en-US" sz="2400" dirty="0" smtClean="0"/>
              <a:t>blank entries – error entries</a:t>
            </a:r>
            <a:endParaRPr lang="en-US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42909" y="1071546"/>
          <a:ext cx="7929620" cy="3286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257"/>
                <a:gridCol w="1125147"/>
                <a:gridCol w="1460722"/>
                <a:gridCol w="1356384"/>
                <a:gridCol w="1147708"/>
                <a:gridCol w="1043371"/>
                <a:gridCol w="939031"/>
              </a:tblGrid>
              <a:tr h="54769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M[</a:t>
                      </a:r>
                      <a:r>
                        <a:rPr lang="en-US" dirty="0" err="1" smtClean="0">
                          <a:solidFill>
                            <a:sysClr val="windowText" lastClr="000000"/>
                          </a:solidFill>
                        </a:rPr>
                        <a:t>X,a</a:t>
                      </a:r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]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ysClr val="windowText" lastClr="000000"/>
                          </a:solidFill>
                        </a:rPr>
                        <a:t>id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ysClr val="windowText" lastClr="000000"/>
                          </a:solidFill>
                        </a:rPr>
                        <a:t>*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ysClr val="windowText" lastClr="000000"/>
                          </a:solidFill>
                        </a:rPr>
                        <a:t>$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7692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ysClr val="windowText" lastClr="000000"/>
                          </a:solidFill>
                        </a:rPr>
                        <a:t>E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sz="1800" dirty="0" smtClean="0"/>
                        <a:t> →</a:t>
                      </a: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TE’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sz="1800" dirty="0" smtClean="0"/>
                        <a:t> →</a:t>
                      </a: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TE’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7692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ysClr val="windowText" lastClr="000000"/>
                          </a:solidFill>
                        </a:rPr>
                        <a:t>E’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E’</a:t>
                      </a:r>
                      <a:r>
                        <a:rPr lang="en-US" sz="1800" dirty="0" smtClean="0"/>
                        <a:t> →</a:t>
                      </a: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+TE’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E’</a:t>
                      </a:r>
                      <a:r>
                        <a:rPr lang="en-US" sz="1800" dirty="0" smtClean="0"/>
                        <a:t> →</a:t>
                      </a:r>
                      <a:r>
                        <a:rPr lang="el-GR" dirty="0" smtClean="0">
                          <a:solidFill>
                            <a:schemeClr val="tx1"/>
                          </a:solidFill>
                        </a:rPr>
                        <a:t>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E’</a:t>
                      </a:r>
                      <a:r>
                        <a:rPr lang="en-US" sz="1800" dirty="0" smtClean="0"/>
                        <a:t> →</a:t>
                      </a:r>
                      <a:r>
                        <a:rPr lang="el-GR" dirty="0" smtClean="0">
                          <a:solidFill>
                            <a:schemeClr val="tx1"/>
                          </a:solidFill>
                        </a:rPr>
                        <a:t>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7692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ysClr val="windowText" lastClr="000000"/>
                          </a:solidFill>
                        </a:rPr>
                        <a:t>T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800" dirty="0" smtClean="0"/>
                        <a:t> →</a:t>
                      </a: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FT’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800" dirty="0" smtClean="0"/>
                        <a:t> →</a:t>
                      </a: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FT’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7692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ysClr val="windowText" lastClr="000000"/>
                          </a:solidFill>
                        </a:rPr>
                        <a:t>T’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T’</a:t>
                      </a:r>
                      <a:r>
                        <a:rPr lang="en-US" sz="1800" dirty="0" smtClean="0"/>
                        <a:t> →</a:t>
                      </a:r>
                      <a:r>
                        <a:rPr lang="el-GR" dirty="0" smtClean="0">
                          <a:solidFill>
                            <a:schemeClr val="tx1"/>
                          </a:solidFill>
                        </a:rPr>
                        <a:t>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T’</a:t>
                      </a:r>
                      <a:r>
                        <a:rPr lang="en-US" sz="1800" dirty="0" smtClean="0"/>
                        <a:t> →</a:t>
                      </a: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*FT’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T’</a:t>
                      </a:r>
                      <a:r>
                        <a:rPr lang="en-US" sz="1800" dirty="0" smtClean="0"/>
                        <a:t> →</a:t>
                      </a:r>
                      <a:r>
                        <a:rPr lang="el-GR" dirty="0" smtClean="0">
                          <a:solidFill>
                            <a:schemeClr val="tx1"/>
                          </a:solidFill>
                        </a:rPr>
                        <a:t>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T’</a:t>
                      </a:r>
                      <a:r>
                        <a:rPr lang="en-US" sz="1800" dirty="0" smtClean="0"/>
                        <a:t> →</a:t>
                      </a:r>
                      <a:r>
                        <a:rPr lang="el-GR" dirty="0" smtClean="0">
                          <a:solidFill>
                            <a:schemeClr val="tx1"/>
                          </a:solidFill>
                        </a:rPr>
                        <a:t>ε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7692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ysClr val="windowText" lastClr="000000"/>
                          </a:solidFill>
                        </a:rPr>
                        <a:t>F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F</a:t>
                      </a:r>
                      <a:r>
                        <a:rPr lang="en-US" sz="1800" dirty="0" smtClean="0"/>
                        <a:t> →</a:t>
                      </a:r>
                      <a:r>
                        <a:rPr lang="en-IN" b="1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ysClr val="windowText" lastClr="000000"/>
                          </a:solidFill>
                        </a:rPr>
                        <a:t>F</a:t>
                      </a:r>
                      <a:r>
                        <a:rPr lang="en-US" sz="1800" dirty="0" smtClean="0"/>
                        <a:t> → </a:t>
                      </a:r>
                      <a:r>
                        <a:rPr lang="en-IN" dirty="0" smtClean="0">
                          <a:solidFill>
                            <a:sysClr val="windowText" lastClr="000000"/>
                          </a:solidFill>
                        </a:rPr>
                        <a:t>(E)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D6969-83D2-4D93-BD20-E639626D5D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0"/>
            <a:ext cx="8401080" cy="642918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Predictive parsing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714356"/>
            <a:ext cx="8401080" cy="585791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IN" sz="2400" dirty="0" smtClean="0"/>
              <a:t>set  </a:t>
            </a:r>
            <a:r>
              <a:rPr lang="en-IN" sz="2400" i="1" dirty="0" err="1" smtClean="0"/>
              <a:t>ip</a:t>
            </a:r>
            <a:r>
              <a:rPr lang="en-IN" sz="2400" dirty="0" smtClean="0"/>
              <a:t> to point to the first symbol of </a:t>
            </a:r>
            <a:r>
              <a:rPr lang="en-IN" sz="2400" i="1" dirty="0" smtClean="0"/>
              <a:t>w$;</a:t>
            </a:r>
          </a:p>
          <a:p>
            <a:pPr>
              <a:spcBef>
                <a:spcPts val="0"/>
              </a:spcBef>
              <a:buNone/>
            </a:pPr>
            <a:r>
              <a:rPr lang="en-IN" sz="2400" b="1" i="1" dirty="0" smtClean="0"/>
              <a:t>repeat</a:t>
            </a:r>
          </a:p>
          <a:p>
            <a:pPr>
              <a:spcBef>
                <a:spcPts val="0"/>
              </a:spcBef>
              <a:buNone/>
            </a:pPr>
            <a:r>
              <a:rPr lang="en-IN" sz="2400" dirty="0" smtClean="0"/>
              <a:t>	let X be the top stack symbol and </a:t>
            </a:r>
            <a:r>
              <a:rPr lang="en-IN" sz="2400" b="1" dirty="0" smtClean="0"/>
              <a:t>a</a:t>
            </a:r>
            <a:r>
              <a:rPr lang="en-IN" sz="2400" dirty="0" smtClean="0"/>
              <a:t> the symbol pointed to by</a:t>
            </a:r>
            <a:r>
              <a:rPr lang="en-IN" sz="2400" b="1" i="1" dirty="0" smtClean="0"/>
              <a:t> </a:t>
            </a:r>
            <a:r>
              <a:rPr lang="en-IN" sz="2400" b="1" i="1" dirty="0" err="1" smtClean="0"/>
              <a:t>ip</a:t>
            </a:r>
            <a:r>
              <a:rPr lang="en-IN" sz="2400" b="1" i="1" dirty="0" smtClean="0"/>
              <a:t>;</a:t>
            </a:r>
          </a:p>
          <a:p>
            <a:pPr>
              <a:spcBef>
                <a:spcPts val="0"/>
              </a:spcBef>
              <a:buNone/>
            </a:pPr>
            <a:r>
              <a:rPr lang="en-IN" sz="2400" b="1" i="1" dirty="0" smtClean="0"/>
              <a:t>	if </a:t>
            </a:r>
            <a:r>
              <a:rPr lang="en-IN" sz="2400" dirty="0" smtClean="0"/>
              <a:t> X is a terminal or $ </a:t>
            </a:r>
            <a:r>
              <a:rPr lang="en-IN" sz="2400" b="1" i="1" dirty="0" smtClean="0"/>
              <a:t>then</a:t>
            </a:r>
          </a:p>
          <a:p>
            <a:pPr>
              <a:spcBef>
                <a:spcPts val="0"/>
              </a:spcBef>
              <a:buNone/>
            </a:pPr>
            <a:r>
              <a:rPr lang="en-IN" sz="2400" b="1" i="1" dirty="0" smtClean="0"/>
              <a:t>		If </a:t>
            </a:r>
            <a:r>
              <a:rPr lang="en-IN" sz="2400" dirty="0" smtClean="0"/>
              <a:t> X=a</a:t>
            </a:r>
            <a:r>
              <a:rPr lang="en-US" sz="2400" dirty="0" smtClean="0"/>
              <a:t> </a:t>
            </a:r>
            <a:r>
              <a:rPr lang="en-US" sz="2400" b="1" i="1" dirty="0" smtClean="0"/>
              <a:t>then</a:t>
            </a:r>
          </a:p>
          <a:p>
            <a:pPr>
              <a:spcBef>
                <a:spcPts val="0"/>
              </a:spcBef>
              <a:buNone/>
            </a:pPr>
            <a:r>
              <a:rPr lang="en-IN" sz="2400" dirty="0" smtClean="0"/>
              <a:t>			pop X from the stack and advance </a:t>
            </a:r>
            <a:r>
              <a:rPr lang="en-IN" sz="2400" dirty="0" err="1" smtClean="0"/>
              <a:t>ip</a:t>
            </a:r>
            <a:endParaRPr lang="en-IN" sz="2400" dirty="0" smtClean="0"/>
          </a:p>
          <a:p>
            <a:pPr>
              <a:spcBef>
                <a:spcPts val="0"/>
              </a:spcBef>
              <a:buNone/>
            </a:pPr>
            <a:r>
              <a:rPr lang="en-IN" sz="2400" b="1" i="1" dirty="0" smtClean="0"/>
              <a:t>		else</a:t>
            </a:r>
            <a:r>
              <a:rPr lang="en-IN" sz="2400" i="1" dirty="0" smtClean="0"/>
              <a:t> error()</a:t>
            </a:r>
          </a:p>
          <a:p>
            <a:pPr>
              <a:spcBef>
                <a:spcPts val="0"/>
              </a:spcBef>
              <a:buNone/>
            </a:pPr>
            <a:r>
              <a:rPr lang="en-IN" sz="2400" b="1" i="1" dirty="0" smtClean="0"/>
              <a:t>	else     </a:t>
            </a:r>
            <a:r>
              <a:rPr lang="en-IN" sz="2400" i="1" dirty="0" smtClean="0"/>
              <a:t>/* </a:t>
            </a:r>
            <a:r>
              <a:rPr lang="en-IN" sz="2400" b="1" i="1" dirty="0" smtClean="0"/>
              <a:t> </a:t>
            </a:r>
            <a:r>
              <a:rPr lang="en-IN" sz="2400" i="1" dirty="0" smtClean="0"/>
              <a:t>X is a </a:t>
            </a:r>
            <a:r>
              <a:rPr lang="en-IN" sz="2400" i="1" dirty="0" err="1" smtClean="0"/>
              <a:t>nonterminal</a:t>
            </a:r>
            <a:r>
              <a:rPr lang="en-IN" sz="2400" i="1" dirty="0" smtClean="0"/>
              <a:t> */</a:t>
            </a:r>
          </a:p>
          <a:p>
            <a:pPr>
              <a:spcBef>
                <a:spcPts val="0"/>
              </a:spcBef>
              <a:buNone/>
            </a:pPr>
            <a:r>
              <a:rPr lang="en-IN" sz="2400" b="1" i="1" dirty="0" smtClean="0"/>
              <a:t>		if </a:t>
            </a:r>
            <a:r>
              <a:rPr lang="en-IN" sz="2400" dirty="0" smtClean="0"/>
              <a:t>M[</a:t>
            </a:r>
            <a:r>
              <a:rPr lang="en-IN" sz="2400" dirty="0" err="1" smtClean="0"/>
              <a:t>X,a</a:t>
            </a:r>
            <a:r>
              <a:rPr lang="en-IN" sz="2400" dirty="0" smtClean="0"/>
              <a:t>]=X</a:t>
            </a:r>
            <a:r>
              <a:rPr lang="en-US" sz="2400" dirty="0" smtClean="0"/>
              <a:t> →</a:t>
            </a:r>
            <a:r>
              <a:rPr lang="en-IN" sz="2400" dirty="0" smtClean="0"/>
              <a:t>Y</a:t>
            </a:r>
            <a:r>
              <a:rPr lang="en-IN" sz="2400" baseline="-25000" dirty="0" smtClean="0"/>
              <a:t>1</a:t>
            </a:r>
            <a:r>
              <a:rPr lang="en-IN" sz="2400" dirty="0" smtClean="0"/>
              <a:t> Y</a:t>
            </a:r>
            <a:r>
              <a:rPr lang="en-IN" sz="2400" baseline="-25000" dirty="0" smtClean="0"/>
              <a:t>2</a:t>
            </a:r>
            <a:r>
              <a:rPr lang="en-IN" sz="2400" dirty="0" smtClean="0"/>
              <a:t> ....... </a:t>
            </a:r>
            <a:r>
              <a:rPr lang="en-IN" sz="2400" dirty="0" err="1" smtClean="0"/>
              <a:t>Y</a:t>
            </a:r>
            <a:r>
              <a:rPr lang="en-IN" sz="2400" baseline="-25000" dirty="0" err="1" smtClean="0"/>
              <a:t>k</a:t>
            </a:r>
            <a:r>
              <a:rPr lang="en-IN" sz="2400" dirty="0" smtClean="0"/>
              <a:t> </a:t>
            </a:r>
            <a:r>
              <a:rPr lang="en-IN" sz="2400" b="1" i="1" dirty="0" smtClean="0"/>
              <a:t>then begin</a:t>
            </a:r>
          </a:p>
          <a:p>
            <a:pPr>
              <a:spcBef>
                <a:spcPts val="0"/>
              </a:spcBef>
              <a:buNone/>
            </a:pPr>
            <a:r>
              <a:rPr lang="en-IN" sz="2400" dirty="0" smtClean="0"/>
              <a:t>			pop X from the stack;</a:t>
            </a:r>
          </a:p>
          <a:p>
            <a:pPr>
              <a:spcBef>
                <a:spcPts val="0"/>
              </a:spcBef>
              <a:buNone/>
            </a:pPr>
            <a:r>
              <a:rPr lang="en-IN" sz="2400" dirty="0" smtClean="0"/>
              <a:t>			push </a:t>
            </a:r>
            <a:r>
              <a:rPr lang="en-IN" sz="2400" dirty="0" err="1" smtClean="0"/>
              <a:t>Y</a:t>
            </a:r>
            <a:r>
              <a:rPr lang="en-IN" sz="2400" baseline="-25000" dirty="0" err="1" smtClean="0"/>
              <a:t>k</a:t>
            </a:r>
            <a:r>
              <a:rPr lang="en-IN" sz="2400" dirty="0" smtClean="0"/>
              <a:t> , Y</a:t>
            </a:r>
            <a:r>
              <a:rPr lang="en-IN" sz="2400" baseline="-25000" dirty="0" smtClean="0"/>
              <a:t>k-1</a:t>
            </a:r>
            <a:r>
              <a:rPr lang="en-IN" sz="2400" dirty="0" smtClean="0"/>
              <a:t> ........ Y</a:t>
            </a:r>
            <a:r>
              <a:rPr lang="en-IN" sz="2400" baseline="-25000" dirty="0" smtClean="0"/>
              <a:t>1</a:t>
            </a:r>
            <a:r>
              <a:rPr lang="en-IN" sz="2400" dirty="0" smtClean="0"/>
              <a:t> onto the stack ,with Y</a:t>
            </a:r>
            <a:r>
              <a:rPr lang="en-IN" sz="2400" baseline="-25000" dirty="0" smtClean="0"/>
              <a:t>1</a:t>
            </a:r>
            <a:r>
              <a:rPr lang="en-IN" sz="2400" dirty="0" smtClean="0"/>
              <a:t> on top;</a:t>
            </a:r>
          </a:p>
          <a:p>
            <a:pPr>
              <a:spcBef>
                <a:spcPts val="0"/>
              </a:spcBef>
              <a:buNone/>
            </a:pPr>
            <a:r>
              <a:rPr lang="en-IN" sz="2400" dirty="0" smtClean="0"/>
              <a:t>			output the production X</a:t>
            </a:r>
            <a:r>
              <a:rPr lang="en-US" sz="2400" dirty="0" smtClean="0"/>
              <a:t> →</a:t>
            </a:r>
            <a:r>
              <a:rPr lang="en-IN" sz="2400" dirty="0" smtClean="0"/>
              <a:t> Y</a:t>
            </a:r>
            <a:r>
              <a:rPr lang="en-IN" sz="2400" baseline="-25000" dirty="0" smtClean="0"/>
              <a:t>1</a:t>
            </a:r>
            <a:r>
              <a:rPr lang="en-IN" sz="2400" dirty="0" smtClean="0"/>
              <a:t> Y</a:t>
            </a:r>
            <a:r>
              <a:rPr lang="en-IN" sz="2400" baseline="-25000" dirty="0" smtClean="0"/>
              <a:t>2</a:t>
            </a:r>
            <a:r>
              <a:rPr lang="en-IN" sz="2400" dirty="0" smtClean="0"/>
              <a:t> ...... </a:t>
            </a:r>
            <a:r>
              <a:rPr lang="en-IN" sz="2400" dirty="0" err="1" smtClean="0"/>
              <a:t>Y</a:t>
            </a:r>
            <a:r>
              <a:rPr lang="en-IN" sz="2400" baseline="-25000" dirty="0" err="1" smtClean="0"/>
              <a:t>k</a:t>
            </a:r>
            <a:endParaRPr lang="en-IN" sz="2400" baseline="-25000" dirty="0" smtClean="0"/>
          </a:p>
          <a:p>
            <a:pPr>
              <a:spcBef>
                <a:spcPts val="0"/>
              </a:spcBef>
              <a:buNone/>
            </a:pPr>
            <a:r>
              <a:rPr lang="en-IN" sz="2400" b="1" i="1" dirty="0" smtClean="0"/>
              <a:t>		end</a:t>
            </a:r>
          </a:p>
          <a:p>
            <a:pPr>
              <a:spcBef>
                <a:spcPts val="0"/>
              </a:spcBef>
              <a:buNone/>
            </a:pPr>
            <a:r>
              <a:rPr lang="en-IN" sz="2400" b="1" i="1" dirty="0" smtClean="0"/>
              <a:t>		else</a:t>
            </a:r>
            <a:r>
              <a:rPr lang="en-IN" sz="2400" i="1" dirty="0" smtClean="0"/>
              <a:t> error()</a:t>
            </a:r>
          </a:p>
          <a:p>
            <a:pPr>
              <a:spcBef>
                <a:spcPts val="0"/>
              </a:spcBef>
              <a:buNone/>
            </a:pPr>
            <a:r>
              <a:rPr lang="en-IN" sz="2400" b="1" i="1" dirty="0" smtClean="0"/>
              <a:t>until</a:t>
            </a:r>
            <a:r>
              <a:rPr lang="en-IN" sz="2400" dirty="0" smtClean="0"/>
              <a:t>  X=$            </a:t>
            </a:r>
            <a:r>
              <a:rPr lang="en-IN" sz="2400" i="1" dirty="0" smtClean="0"/>
              <a:t>/* </a:t>
            </a:r>
            <a:r>
              <a:rPr lang="en-IN" sz="2400" b="1" i="1" dirty="0" smtClean="0"/>
              <a:t> </a:t>
            </a:r>
            <a:r>
              <a:rPr lang="en-IN" sz="2400" i="1" dirty="0" smtClean="0"/>
              <a:t>stack is empty */</a:t>
            </a: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42EEF-0B91-4040-93E5-30E6800B97AF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5944251" y="142852"/>
          <a:ext cx="3128343" cy="658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765"/>
                <a:gridCol w="1143008"/>
                <a:gridCol w="1071570"/>
              </a:tblGrid>
              <a:tr h="365126"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STACK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INPUT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OUTPUT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5126"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$E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b="1" dirty="0" err="1" smtClean="0">
                          <a:solidFill>
                            <a:schemeClr val="tx1"/>
                          </a:solidFill>
                        </a:rPr>
                        <a:t>id+id</a:t>
                      </a:r>
                      <a:r>
                        <a:rPr lang="en-IN" b="1" dirty="0" smtClean="0">
                          <a:solidFill>
                            <a:schemeClr val="tx1"/>
                          </a:solidFill>
                        </a:rPr>
                        <a:t>*id$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sz="1800" dirty="0" smtClean="0"/>
                        <a:t> →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TE’</a:t>
                      </a:r>
                      <a:endParaRPr 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0050"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$E’T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b="1" dirty="0" err="1" smtClean="0">
                          <a:solidFill>
                            <a:schemeClr val="tx1"/>
                          </a:solidFill>
                        </a:rPr>
                        <a:t>id+id</a:t>
                      </a:r>
                      <a:r>
                        <a:rPr lang="en-IN" b="1" dirty="0" smtClean="0">
                          <a:solidFill>
                            <a:schemeClr val="tx1"/>
                          </a:solidFill>
                        </a:rPr>
                        <a:t>*id$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800" dirty="0" smtClean="0"/>
                        <a:t> →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FT’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5126"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$E’T’F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 err="1" smtClean="0">
                          <a:solidFill>
                            <a:schemeClr val="tx1"/>
                          </a:solidFill>
                        </a:rPr>
                        <a:t>id+id</a:t>
                      </a:r>
                      <a:r>
                        <a:rPr lang="en-IN" b="1" dirty="0" smtClean="0">
                          <a:solidFill>
                            <a:schemeClr val="tx1"/>
                          </a:solidFill>
                        </a:rPr>
                        <a:t>*id$</a:t>
                      </a:r>
                      <a:endParaRPr lang="en-US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F</a:t>
                      </a:r>
                      <a:r>
                        <a:rPr lang="en-US" sz="1800" dirty="0" smtClean="0"/>
                        <a:t> →</a:t>
                      </a:r>
                      <a:r>
                        <a:rPr lang="en-IN" sz="1800" b="1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512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$</a:t>
                      </a:r>
                      <a:r>
                        <a:rPr lang="en-IN" dirty="0" err="1" smtClean="0">
                          <a:solidFill>
                            <a:schemeClr val="tx1"/>
                          </a:solidFill>
                        </a:rPr>
                        <a:t>E’T’</a:t>
                      </a:r>
                      <a:r>
                        <a:rPr lang="en-IN" b="1" dirty="0" err="1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 err="1" smtClean="0">
                          <a:solidFill>
                            <a:schemeClr val="tx1"/>
                          </a:solidFill>
                        </a:rPr>
                        <a:t>id+id</a:t>
                      </a:r>
                      <a:r>
                        <a:rPr lang="en-IN" b="1" dirty="0" smtClean="0">
                          <a:solidFill>
                            <a:schemeClr val="tx1"/>
                          </a:solidFill>
                        </a:rPr>
                        <a:t>*id$</a:t>
                      </a:r>
                      <a:endParaRPr lang="en-US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pop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5126"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$E’T’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b="1" dirty="0" smtClean="0">
                          <a:solidFill>
                            <a:schemeClr val="tx1"/>
                          </a:solidFill>
                        </a:rPr>
                        <a:t>+id*id$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T’</a:t>
                      </a:r>
                      <a:r>
                        <a:rPr lang="en-US" sz="1800" dirty="0" smtClean="0"/>
                        <a:t> →</a:t>
                      </a:r>
                      <a:r>
                        <a:rPr lang="el-GR" sz="1800" dirty="0" smtClean="0">
                          <a:solidFill>
                            <a:schemeClr val="tx1"/>
                          </a:solidFill>
                        </a:rPr>
                        <a:t>ε</a:t>
                      </a:r>
                      <a:endParaRPr 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5126"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$E’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b="1" dirty="0" smtClean="0">
                          <a:solidFill>
                            <a:schemeClr val="tx1"/>
                          </a:solidFill>
                        </a:rPr>
                        <a:t>+id*id$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E’</a:t>
                      </a:r>
                      <a:r>
                        <a:rPr lang="en-US" sz="1800" dirty="0" smtClean="0"/>
                        <a:t> →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+TE’</a:t>
                      </a:r>
                      <a:endParaRPr 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5126"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$E’T+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b="1" dirty="0" smtClean="0">
                          <a:solidFill>
                            <a:schemeClr val="tx1"/>
                          </a:solidFill>
                        </a:rPr>
                        <a:t>+id*id$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pop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5126"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$E’T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b="1" dirty="0" smtClean="0">
                          <a:solidFill>
                            <a:schemeClr val="tx1"/>
                          </a:solidFill>
                        </a:rPr>
                        <a:t>id*id$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800" dirty="0" smtClean="0"/>
                        <a:t> →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FT’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512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$E’T’F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 smtClean="0">
                          <a:solidFill>
                            <a:schemeClr val="tx1"/>
                          </a:solidFill>
                        </a:rPr>
                        <a:t>id*id$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F</a:t>
                      </a:r>
                      <a:r>
                        <a:rPr lang="en-US" sz="1800" dirty="0" smtClean="0"/>
                        <a:t> →</a:t>
                      </a:r>
                      <a:r>
                        <a:rPr lang="en-IN" sz="1800" b="1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512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$</a:t>
                      </a:r>
                      <a:r>
                        <a:rPr lang="en-IN" dirty="0" err="1" smtClean="0">
                          <a:solidFill>
                            <a:schemeClr val="tx1"/>
                          </a:solidFill>
                        </a:rPr>
                        <a:t>E’T’</a:t>
                      </a:r>
                      <a:r>
                        <a:rPr lang="en-IN" b="1" dirty="0" err="1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 smtClean="0">
                          <a:solidFill>
                            <a:schemeClr val="tx1"/>
                          </a:solidFill>
                        </a:rPr>
                        <a:t>id*id$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Pop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5126"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$E’T’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b="1" dirty="0" smtClean="0">
                          <a:solidFill>
                            <a:schemeClr val="tx1"/>
                          </a:solidFill>
                        </a:rPr>
                        <a:t>*id$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T’</a:t>
                      </a:r>
                      <a:r>
                        <a:rPr lang="en-US" sz="1800" dirty="0" smtClean="0"/>
                        <a:t> →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*FT’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5126"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$E’T’F*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b="1" dirty="0" smtClean="0">
                          <a:solidFill>
                            <a:schemeClr val="tx1"/>
                          </a:solidFill>
                        </a:rPr>
                        <a:t>*id$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Pop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5126"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$E’T’F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b="1" dirty="0" smtClean="0">
                          <a:solidFill>
                            <a:schemeClr val="tx1"/>
                          </a:solidFill>
                        </a:rPr>
                        <a:t>id$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F</a:t>
                      </a:r>
                      <a:r>
                        <a:rPr lang="en-US" sz="1800" dirty="0" smtClean="0"/>
                        <a:t> →</a:t>
                      </a:r>
                      <a:r>
                        <a:rPr lang="en-IN" sz="1800" b="1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5126"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$</a:t>
                      </a:r>
                      <a:r>
                        <a:rPr lang="en-IN" dirty="0" err="1" smtClean="0">
                          <a:solidFill>
                            <a:schemeClr val="tx1"/>
                          </a:solidFill>
                        </a:rPr>
                        <a:t>E’T’</a:t>
                      </a:r>
                      <a:r>
                        <a:rPr lang="en-IN" b="1" dirty="0" err="1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b="1" dirty="0" smtClean="0">
                          <a:solidFill>
                            <a:schemeClr val="tx1"/>
                          </a:solidFill>
                        </a:rPr>
                        <a:t>id$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Pop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5126"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$E’T’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b="1" dirty="0" smtClean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T’</a:t>
                      </a:r>
                      <a:r>
                        <a:rPr lang="en-US" sz="1800" dirty="0" smtClean="0"/>
                        <a:t> →</a:t>
                      </a:r>
                      <a:r>
                        <a:rPr lang="el-GR" sz="1800" dirty="0" smtClean="0">
                          <a:solidFill>
                            <a:schemeClr val="tx1"/>
                          </a:solidFill>
                        </a:rPr>
                        <a:t>ε</a:t>
                      </a:r>
                      <a:endParaRPr 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5126"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$E’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b="1" dirty="0" smtClean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E’</a:t>
                      </a:r>
                      <a:r>
                        <a:rPr lang="en-US" sz="1800" dirty="0" smtClean="0"/>
                        <a:t> →</a:t>
                      </a:r>
                      <a:r>
                        <a:rPr lang="el-GR" sz="1800" dirty="0" smtClean="0">
                          <a:solidFill>
                            <a:schemeClr val="tx1"/>
                          </a:solidFill>
                        </a:rPr>
                        <a:t>ε</a:t>
                      </a:r>
                      <a:endParaRPr 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5126"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 smtClean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Accept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71407" y="142852"/>
          <a:ext cx="5572163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035"/>
                <a:gridCol w="818145"/>
                <a:gridCol w="982273"/>
                <a:gridCol w="928694"/>
                <a:gridCol w="839398"/>
                <a:gridCol w="723780"/>
                <a:gridCol w="722838"/>
              </a:tblGrid>
              <a:tr h="35719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ysClr val="windowText" lastClr="000000"/>
                          </a:solidFill>
                        </a:rPr>
                        <a:t>id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ysClr val="windowText" lastClr="000000"/>
                          </a:solidFill>
                        </a:rPr>
                        <a:t>*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ysClr val="windowText" lastClr="000000"/>
                          </a:solidFill>
                        </a:rPr>
                        <a:t>$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ysClr val="windowText" lastClr="000000"/>
                          </a:solidFill>
                        </a:rPr>
                        <a:t>E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sz="1600" dirty="0" smtClean="0"/>
                        <a:t> →</a:t>
                      </a:r>
                      <a:r>
                        <a:rPr lang="en-IN" sz="1600" dirty="0" smtClean="0">
                          <a:solidFill>
                            <a:schemeClr val="tx1"/>
                          </a:solidFill>
                        </a:rPr>
                        <a:t>TE’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sz="1600" dirty="0" smtClean="0"/>
                        <a:t> →</a:t>
                      </a:r>
                      <a:r>
                        <a:rPr lang="en-IN" sz="1600" dirty="0" smtClean="0">
                          <a:solidFill>
                            <a:schemeClr val="tx1"/>
                          </a:solidFill>
                        </a:rPr>
                        <a:t>TE’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ysClr val="windowText" lastClr="000000"/>
                          </a:solidFill>
                        </a:rPr>
                        <a:t>E’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 smtClean="0">
                          <a:solidFill>
                            <a:schemeClr val="tx1"/>
                          </a:solidFill>
                        </a:rPr>
                        <a:t>E’</a:t>
                      </a:r>
                      <a:r>
                        <a:rPr lang="en-US" sz="1600" dirty="0" smtClean="0"/>
                        <a:t> →</a:t>
                      </a:r>
                      <a:r>
                        <a:rPr lang="en-IN" sz="1600" dirty="0" smtClean="0">
                          <a:solidFill>
                            <a:schemeClr val="tx1"/>
                          </a:solidFill>
                        </a:rPr>
                        <a:t>+TE’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solidFill>
                            <a:schemeClr val="tx1"/>
                          </a:solidFill>
                        </a:rPr>
                        <a:t>E’</a:t>
                      </a:r>
                      <a:r>
                        <a:rPr lang="en-US" sz="1600" dirty="0" smtClean="0"/>
                        <a:t> →</a:t>
                      </a:r>
                      <a:r>
                        <a:rPr lang="el-GR" sz="1600" dirty="0" smtClean="0">
                          <a:solidFill>
                            <a:schemeClr val="tx1"/>
                          </a:solidFill>
                        </a:rPr>
                        <a:t>ε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solidFill>
                            <a:schemeClr val="tx1"/>
                          </a:solidFill>
                        </a:rPr>
                        <a:t>E’</a:t>
                      </a:r>
                      <a:r>
                        <a:rPr lang="en-US" sz="1600" dirty="0" smtClean="0"/>
                        <a:t> →</a:t>
                      </a:r>
                      <a:r>
                        <a:rPr lang="el-GR" sz="1600" dirty="0" smtClean="0">
                          <a:solidFill>
                            <a:schemeClr val="tx1"/>
                          </a:solidFill>
                        </a:rPr>
                        <a:t>ε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ysClr val="windowText" lastClr="000000"/>
                          </a:solidFill>
                        </a:rPr>
                        <a:t>T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600" dirty="0" smtClean="0"/>
                        <a:t> →</a:t>
                      </a:r>
                      <a:r>
                        <a:rPr lang="en-IN" sz="1600" dirty="0" smtClean="0">
                          <a:solidFill>
                            <a:schemeClr val="tx1"/>
                          </a:solidFill>
                        </a:rPr>
                        <a:t>FT’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600" dirty="0" smtClean="0"/>
                        <a:t> →</a:t>
                      </a:r>
                      <a:r>
                        <a:rPr lang="en-IN" sz="1600" dirty="0" smtClean="0">
                          <a:solidFill>
                            <a:schemeClr val="tx1"/>
                          </a:solidFill>
                        </a:rPr>
                        <a:t>FT’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ysClr val="windowText" lastClr="000000"/>
                          </a:solidFill>
                        </a:rPr>
                        <a:t>T’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solidFill>
                            <a:schemeClr val="tx1"/>
                          </a:solidFill>
                        </a:rPr>
                        <a:t>T’</a:t>
                      </a:r>
                      <a:r>
                        <a:rPr lang="en-US" sz="1600" dirty="0" smtClean="0"/>
                        <a:t> →</a:t>
                      </a:r>
                      <a:r>
                        <a:rPr lang="el-GR" sz="1600" dirty="0" smtClean="0">
                          <a:solidFill>
                            <a:schemeClr val="tx1"/>
                          </a:solidFill>
                        </a:rPr>
                        <a:t>ε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 smtClean="0">
                          <a:solidFill>
                            <a:schemeClr val="tx1"/>
                          </a:solidFill>
                        </a:rPr>
                        <a:t>T’</a:t>
                      </a:r>
                      <a:r>
                        <a:rPr lang="en-US" sz="1600" dirty="0" smtClean="0"/>
                        <a:t> →</a:t>
                      </a:r>
                      <a:r>
                        <a:rPr lang="en-IN" sz="1600" dirty="0" smtClean="0">
                          <a:solidFill>
                            <a:schemeClr val="tx1"/>
                          </a:solidFill>
                        </a:rPr>
                        <a:t>*FT’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solidFill>
                            <a:schemeClr val="tx1"/>
                          </a:solidFill>
                        </a:rPr>
                        <a:t>T’</a:t>
                      </a:r>
                      <a:r>
                        <a:rPr lang="en-US" sz="1600" dirty="0" smtClean="0"/>
                        <a:t> →</a:t>
                      </a:r>
                      <a:r>
                        <a:rPr lang="el-GR" sz="1600" dirty="0" smtClean="0">
                          <a:solidFill>
                            <a:schemeClr val="tx1"/>
                          </a:solidFill>
                        </a:rPr>
                        <a:t>ε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solidFill>
                            <a:schemeClr val="tx1"/>
                          </a:solidFill>
                        </a:rPr>
                        <a:t>T’</a:t>
                      </a:r>
                      <a:r>
                        <a:rPr lang="en-US" sz="1600" dirty="0" smtClean="0"/>
                        <a:t> →</a:t>
                      </a:r>
                      <a:r>
                        <a:rPr lang="el-GR" sz="1600" dirty="0" smtClean="0">
                          <a:solidFill>
                            <a:schemeClr val="tx1"/>
                          </a:solidFill>
                        </a:rPr>
                        <a:t>ε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ysClr val="windowText" lastClr="000000"/>
                          </a:solidFill>
                        </a:rPr>
                        <a:t>F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solidFill>
                            <a:schemeClr val="tx1"/>
                          </a:solidFill>
                        </a:rPr>
                        <a:t>F</a:t>
                      </a:r>
                      <a:r>
                        <a:rPr lang="en-US" sz="1600" dirty="0" smtClean="0"/>
                        <a:t> →</a:t>
                      </a:r>
                      <a:r>
                        <a:rPr lang="en-IN" sz="1600" b="1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solidFill>
                            <a:sysClr val="windowText" lastClr="000000"/>
                          </a:solidFill>
                        </a:rPr>
                        <a:t>F</a:t>
                      </a:r>
                      <a:r>
                        <a:rPr lang="en-US" sz="1600" dirty="0" smtClean="0"/>
                        <a:t> → </a:t>
                      </a:r>
                      <a:r>
                        <a:rPr lang="en-IN" sz="1600" dirty="0" smtClean="0">
                          <a:solidFill>
                            <a:sysClr val="windowText" lastClr="000000"/>
                          </a:solidFill>
                        </a:rPr>
                        <a:t>(E)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4AAA7-5E94-4F81-A0B7-7649C7119161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5105" name="Ink 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89963" y="785813"/>
              <a:ext cx="53975" cy="1587"/>
            </p14:xfrm>
          </p:contentPart>
        </mc:Choice>
        <mc:Fallback xmlns="">
          <p:pic>
            <p:nvPicPr>
              <p:cNvPr id="175105" name="Ink 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80607" y="744551"/>
                <a:ext cx="72686" cy="84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5106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26225" y="1893888"/>
              <a:ext cx="44450" cy="1587"/>
            </p14:xfrm>
          </p:contentPart>
        </mc:Choice>
        <mc:Fallback xmlns="">
          <p:pic>
            <p:nvPicPr>
              <p:cNvPr id="175106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16979" y="1852626"/>
                <a:ext cx="62941" cy="84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510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54850" y="1901825"/>
              <a:ext cx="88900" cy="19050"/>
            </p14:xfrm>
          </p:contentPart>
        </mc:Choice>
        <mc:Fallback xmlns="">
          <p:pic>
            <p:nvPicPr>
              <p:cNvPr id="17510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45567" y="1892113"/>
                <a:ext cx="107465" cy="3847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24" y="-24"/>
            <a:ext cx="7358114" cy="785818"/>
          </a:xfrm>
        </p:spPr>
        <p:txBody>
          <a:bodyPr/>
          <a:lstStyle/>
          <a:p>
            <a:r>
              <a:rPr lang="en-US" dirty="0" smtClean="0"/>
              <a:t>Role of Parser (contd..)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928670"/>
            <a:ext cx="8501122" cy="5000660"/>
          </a:xfrm>
        </p:spPr>
        <p:txBody>
          <a:bodyPr>
            <a:noAutofit/>
          </a:bodyPr>
          <a:lstStyle/>
          <a:p>
            <a:pPr algn="just">
              <a:buNone/>
            </a:pPr>
            <a:r>
              <a:rPr lang="en-IN" sz="2400" b="1" dirty="0" smtClean="0"/>
              <a:t>Three types of parsers for grammars:</a:t>
            </a:r>
          </a:p>
          <a:p>
            <a:pPr marL="914400" lvl="1" indent="-457200" algn="just">
              <a:buFont typeface="+mj-lt"/>
              <a:buAutoNum type="arabicPeriod"/>
            </a:pPr>
            <a:endParaRPr lang="en-IN" sz="2400" dirty="0" smtClean="0"/>
          </a:p>
          <a:p>
            <a:pPr marL="914400" lvl="1" indent="-457200" algn="just">
              <a:buFont typeface="+mj-lt"/>
              <a:buAutoNum type="arabicPeriod"/>
            </a:pPr>
            <a:r>
              <a:rPr lang="en-IN" sz="2400" dirty="0" smtClean="0"/>
              <a:t>Universal Parsing method</a:t>
            </a:r>
          </a:p>
          <a:p>
            <a:pPr marL="1428750" lvl="2" indent="-514350" algn="just">
              <a:buFont typeface="+mj-lt"/>
              <a:buAutoNum type="romanLcPeriod"/>
            </a:pPr>
            <a:r>
              <a:rPr lang="en-IN" dirty="0" err="1" smtClean="0"/>
              <a:t>Cocke</a:t>
            </a:r>
            <a:r>
              <a:rPr lang="en-IN" dirty="0" smtClean="0"/>
              <a:t>-Younger-</a:t>
            </a:r>
            <a:r>
              <a:rPr lang="en-IN" dirty="0" err="1" smtClean="0"/>
              <a:t>Kasami</a:t>
            </a:r>
            <a:r>
              <a:rPr lang="en-IN" dirty="0" smtClean="0"/>
              <a:t> Algorithm</a:t>
            </a:r>
          </a:p>
          <a:p>
            <a:pPr marL="1428750" lvl="2" indent="-514350" algn="just">
              <a:buFont typeface="+mj-lt"/>
              <a:buAutoNum type="romanLcPeriod"/>
            </a:pPr>
            <a:r>
              <a:rPr lang="en-IN" dirty="0" err="1" smtClean="0"/>
              <a:t>Earley’s</a:t>
            </a:r>
            <a:r>
              <a:rPr lang="en-IN" dirty="0" smtClean="0"/>
              <a:t> Algorithm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IN" sz="2400" dirty="0" smtClean="0"/>
              <a:t>Top-down Parsing</a:t>
            </a:r>
          </a:p>
          <a:p>
            <a:pPr marL="1314450" lvl="2" indent="-457200" algn="just"/>
            <a:r>
              <a:rPr lang="en-IN" dirty="0" smtClean="0"/>
              <a:t>Build parse trees from the top(root) to the bottom(leaves)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IN" sz="2400" dirty="0" smtClean="0"/>
              <a:t>Bottom-up Parsing</a:t>
            </a:r>
          </a:p>
          <a:p>
            <a:pPr marL="1314450" lvl="2" indent="-457200" algn="just"/>
            <a:r>
              <a:rPr lang="en-IN" dirty="0" smtClean="0"/>
              <a:t>Build parse trees from the bottom(leaves) and work up to the root.</a:t>
            </a:r>
          </a:p>
          <a:p>
            <a:pPr algn="just"/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155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85728"/>
            <a:ext cx="7715304" cy="6000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156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14290"/>
            <a:ext cx="7786742" cy="5857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85728"/>
            <a:ext cx="8072494" cy="5786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500066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Exercise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714356"/>
            <a:ext cx="8229600" cy="5643602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IN" sz="2200" dirty="0" smtClean="0"/>
              <a:t>1.Show that the following grammar is LL(1).</a:t>
            </a:r>
          </a:p>
          <a:p>
            <a:pPr>
              <a:spcBef>
                <a:spcPts val="0"/>
              </a:spcBef>
              <a:buNone/>
            </a:pPr>
            <a:r>
              <a:rPr lang="en-IN" sz="2200" dirty="0" smtClean="0"/>
              <a:t>	S → </a:t>
            </a:r>
            <a:r>
              <a:rPr lang="en-IN" sz="2200" dirty="0" err="1" smtClean="0"/>
              <a:t>AaAb</a:t>
            </a:r>
            <a:r>
              <a:rPr lang="en-IN" sz="2200" dirty="0" smtClean="0"/>
              <a:t> | </a:t>
            </a:r>
            <a:r>
              <a:rPr lang="en-IN" sz="2200" dirty="0" err="1" smtClean="0"/>
              <a:t>BbBa</a:t>
            </a:r>
            <a:endParaRPr lang="en-IN" sz="2200" dirty="0" smtClean="0"/>
          </a:p>
          <a:p>
            <a:pPr>
              <a:spcBef>
                <a:spcPts val="0"/>
              </a:spcBef>
              <a:buNone/>
            </a:pPr>
            <a:r>
              <a:rPr lang="en-IN" sz="2200" dirty="0" smtClean="0"/>
              <a:t>	A →</a:t>
            </a:r>
            <a:r>
              <a:rPr lang="el-GR" sz="2200" dirty="0" smtClean="0"/>
              <a:t>ε</a:t>
            </a:r>
            <a:endParaRPr lang="en-IN" sz="2200" dirty="0" smtClean="0"/>
          </a:p>
          <a:p>
            <a:pPr>
              <a:spcBef>
                <a:spcPts val="0"/>
              </a:spcBef>
              <a:buNone/>
            </a:pPr>
            <a:r>
              <a:rPr lang="en-IN" sz="2200" dirty="0" smtClean="0"/>
              <a:t>	B →</a:t>
            </a:r>
            <a:r>
              <a:rPr lang="el-GR" sz="2200" dirty="0" smtClean="0"/>
              <a:t> ε</a:t>
            </a:r>
            <a:endParaRPr lang="en-IN" sz="2200" dirty="0" smtClean="0"/>
          </a:p>
          <a:p>
            <a:pPr>
              <a:spcBef>
                <a:spcPts val="0"/>
              </a:spcBef>
              <a:buNone/>
            </a:pPr>
            <a:endParaRPr lang="en-IN" sz="2200" dirty="0" smtClean="0"/>
          </a:p>
          <a:p>
            <a:pPr>
              <a:spcBef>
                <a:spcPts val="0"/>
              </a:spcBef>
              <a:buNone/>
            </a:pPr>
            <a:r>
              <a:rPr lang="en-IN" sz="2200" dirty="0" smtClean="0"/>
              <a:t>2. Consider the following Grammar:</a:t>
            </a:r>
          </a:p>
          <a:p>
            <a:pPr>
              <a:spcBef>
                <a:spcPts val="0"/>
              </a:spcBef>
              <a:buNone/>
            </a:pPr>
            <a:r>
              <a:rPr lang="en-IN" sz="2200" dirty="0" smtClean="0"/>
              <a:t>	S</a:t>
            </a:r>
            <a:r>
              <a:rPr lang="el-GR" sz="2200" dirty="0" smtClean="0"/>
              <a:t> </a:t>
            </a:r>
            <a:r>
              <a:rPr lang="en-IN" sz="2200" dirty="0" smtClean="0"/>
              <a:t>→ ( L ) | a</a:t>
            </a:r>
          </a:p>
          <a:p>
            <a:pPr>
              <a:spcBef>
                <a:spcPts val="0"/>
              </a:spcBef>
              <a:buNone/>
            </a:pPr>
            <a:r>
              <a:rPr lang="en-IN" sz="2200" dirty="0" smtClean="0"/>
              <a:t>	L → L , S | S</a:t>
            </a:r>
          </a:p>
          <a:p>
            <a:pPr>
              <a:spcBef>
                <a:spcPts val="0"/>
              </a:spcBef>
              <a:buNone/>
            </a:pPr>
            <a:r>
              <a:rPr lang="en-IN" sz="2200" dirty="0" smtClean="0"/>
              <a:t>Implement the predictive parser and check the validity of the string </a:t>
            </a:r>
            <a:r>
              <a:rPr lang="en-IN" sz="2200" b="1" dirty="0" smtClean="0"/>
              <a:t>(a,(</a:t>
            </a:r>
            <a:r>
              <a:rPr lang="en-IN" sz="2200" b="1" dirty="0" err="1" smtClean="0"/>
              <a:t>a,a</a:t>
            </a:r>
            <a:r>
              <a:rPr lang="en-IN" sz="2200" b="1" dirty="0" smtClean="0"/>
              <a:t>))</a:t>
            </a:r>
          </a:p>
          <a:p>
            <a:pPr>
              <a:spcBef>
                <a:spcPts val="0"/>
              </a:spcBef>
              <a:buNone/>
            </a:pPr>
            <a:endParaRPr lang="en-IN" sz="2200" dirty="0" smtClean="0"/>
          </a:p>
          <a:p>
            <a:pPr>
              <a:spcBef>
                <a:spcPts val="0"/>
              </a:spcBef>
              <a:buNone/>
            </a:pPr>
            <a:r>
              <a:rPr lang="en-IN" sz="2200" dirty="0" smtClean="0"/>
              <a:t>3. Show that the grammar is LL(1):</a:t>
            </a:r>
          </a:p>
          <a:p>
            <a:pPr>
              <a:spcBef>
                <a:spcPts val="0"/>
              </a:spcBef>
              <a:buNone/>
            </a:pPr>
            <a:r>
              <a:rPr lang="en-IN" sz="2200" dirty="0" smtClean="0"/>
              <a:t>	S → L = R</a:t>
            </a:r>
          </a:p>
          <a:p>
            <a:pPr>
              <a:spcBef>
                <a:spcPts val="0"/>
              </a:spcBef>
              <a:buNone/>
            </a:pPr>
            <a:r>
              <a:rPr lang="en-IN" sz="2200" dirty="0" smtClean="0"/>
              <a:t>	S → R</a:t>
            </a:r>
          </a:p>
          <a:p>
            <a:pPr>
              <a:spcBef>
                <a:spcPts val="0"/>
              </a:spcBef>
              <a:buNone/>
            </a:pPr>
            <a:r>
              <a:rPr lang="en-IN" sz="2200" dirty="0" smtClean="0"/>
              <a:t>	L → * R</a:t>
            </a:r>
          </a:p>
          <a:p>
            <a:pPr>
              <a:spcBef>
                <a:spcPts val="0"/>
              </a:spcBef>
              <a:buNone/>
            </a:pPr>
            <a:r>
              <a:rPr lang="en-IN" sz="2200" dirty="0" smtClean="0"/>
              <a:t>	L → id</a:t>
            </a:r>
          </a:p>
          <a:p>
            <a:pPr>
              <a:spcBef>
                <a:spcPts val="0"/>
              </a:spcBef>
              <a:buNone/>
            </a:pPr>
            <a:r>
              <a:rPr lang="en-IN" sz="2200" dirty="0" smtClean="0"/>
              <a:t>	R → L</a:t>
            </a:r>
          </a:p>
          <a:p>
            <a:pPr>
              <a:spcBef>
                <a:spcPts val="0"/>
              </a:spcBef>
              <a:buNone/>
            </a:pPr>
            <a:endParaRPr lang="en-US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SCS1303-Compiler Design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83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1480"/>
            <a:ext cx="8229600" cy="555468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2800" b="1" dirty="0" smtClean="0">
                <a:solidFill>
                  <a:srgbClr val="FF0000"/>
                </a:solidFill>
              </a:rPr>
              <a:t>Problem 1: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84</a:t>
            </a:fld>
            <a:endParaRPr lang="en-US"/>
          </a:p>
        </p:txBody>
      </p:sp>
      <p:pic>
        <p:nvPicPr>
          <p:cNvPr id="16793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214422"/>
            <a:ext cx="7858179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85</a:t>
            </a:fld>
            <a:endParaRPr lang="en-US"/>
          </a:p>
        </p:txBody>
      </p:sp>
      <p:pic>
        <p:nvPicPr>
          <p:cNvPr id="168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785926"/>
            <a:ext cx="7786741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89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428604"/>
            <a:ext cx="2928958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896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7224" y="3929066"/>
            <a:ext cx="7358114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85794"/>
            <a:ext cx="8229600" cy="4525963"/>
          </a:xfrm>
        </p:spPr>
        <p:txBody>
          <a:bodyPr>
            <a:normAutofit/>
          </a:bodyPr>
          <a:lstStyle/>
          <a:p>
            <a:pPr algn="ctr">
              <a:buNone/>
            </a:pPr>
            <a:endParaRPr lang="en-IN" sz="4000" b="1" dirty="0" smtClean="0">
              <a:solidFill>
                <a:srgbClr val="FF0000"/>
              </a:solidFill>
            </a:endParaRPr>
          </a:p>
          <a:p>
            <a:pPr algn="ctr">
              <a:buNone/>
            </a:pPr>
            <a:endParaRPr lang="en-IN" sz="4000" b="1" dirty="0" smtClean="0">
              <a:solidFill>
                <a:srgbClr val="FF0000"/>
              </a:solidFill>
            </a:endParaRPr>
          </a:p>
          <a:p>
            <a:pPr algn="ctr">
              <a:buNone/>
            </a:pPr>
            <a:r>
              <a:rPr lang="en-IN" sz="4000" b="1" dirty="0" smtClean="0">
                <a:solidFill>
                  <a:srgbClr val="FF0000"/>
                </a:solidFill>
              </a:rPr>
              <a:t>NEXT TOPIC </a:t>
            </a:r>
          </a:p>
          <a:p>
            <a:pPr algn="ctr">
              <a:buNone/>
            </a:pPr>
            <a:r>
              <a:rPr lang="en-IN" sz="4000" b="1" dirty="0" smtClean="0">
                <a:solidFill>
                  <a:srgbClr val="FF0000"/>
                </a:solidFill>
              </a:rPr>
              <a:t>BOTTOM-UP PARSING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86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Types of parser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143240" y="1142984"/>
            <a:ext cx="257176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Types of Parser</a:t>
            </a:r>
            <a:endParaRPr lang="en-US" sz="2000" b="1" dirty="0"/>
          </a:p>
        </p:txBody>
      </p:sp>
      <p:sp>
        <p:nvSpPr>
          <p:cNvPr id="5" name="Rectangle 4"/>
          <p:cNvSpPr/>
          <p:nvPr/>
        </p:nvSpPr>
        <p:spPr>
          <a:xfrm>
            <a:off x="71406" y="3214686"/>
            <a:ext cx="1714512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Backtracking</a:t>
            </a:r>
            <a:endParaRPr lang="en-US" sz="2000" b="1" dirty="0"/>
          </a:p>
        </p:txBody>
      </p:sp>
      <p:sp>
        <p:nvSpPr>
          <p:cNvPr id="6" name="Rectangle 5"/>
          <p:cNvSpPr/>
          <p:nvPr/>
        </p:nvSpPr>
        <p:spPr>
          <a:xfrm>
            <a:off x="928662" y="2143116"/>
            <a:ext cx="257176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Top-Down Parser</a:t>
            </a:r>
            <a:endParaRPr lang="en-US" sz="2000" b="1" dirty="0"/>
          </a:p>
        </p:txBody>
      </p:sp>
      <p:sp>
        <p:nvSpPr>
          <p:cNvPr id="7" name="Rectangle 6"/>
          <p:cNvSpPr/>
          <p:nvPr/>
        </p:nvSpPr>
        <p:spPr>
          <a:xfrm>
            <a:off x="5286380" y="2143116"/>
            <a:ext cx="257176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Bottom-Up Parser</a:t>
            </a:r>
            <a:endParaRPr lang="en-US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2500298" y="3214686"/>
            <a:ext cx="2000264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Predictive Parser</a:t>
            </a:r>
            <a:endParaRPr lang="en-US" sz="2000" b="1" dirty="0"/>
          </a:p>
        </p:txBody>
      </p:sp>
      <p:sp>
        <p:nvSpPr>
          <p:cNvPr id="9" name="Rectangle 8"/>
          <p:cNvSpPr/>
          <p:nvPr/>
        </p:nvSpPr>
        <p:spPr>
          <a:xfrm>
            <a:off x="6643702" y="3214686"/>
            <a:ext cx="2286016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Shift-Reduce Parser </a:t>
            </a:r>
            <a:endParaRPr lang="en-US" sz="2000" b="1" dirty="0"/>
          </a:p>
        </p:txBody>
      </p:sp>
      <p:sp>
        <p:nvSpPr>
          <p:cNvPr id="10" name="Rectangle 9"/>
          <p:cNvSpPr/>
          <p:nvPr/>
        </p:nvSpPr>
        <p:spPr>
          <a:xfrm>
            <a:off x="4929190" y="3214686"/>
            <a:ext cx="1285884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LR Parser</a:t>
            </a:r>
            <a:endParaRPr lang="en-US" sz="2000" b="1" dirty="0"/>
          </a:p>
        </p:txBody>
      </p:sp>
      <p:sp>
        <p:nvSpPr>
          <p:cNvPr id="11" name="Rectangle 10"/>
          <p:cNvSpPr/>
          <p:nvPr/>
        </p:nvSpPr>
        <p:spPr>
          <a:xfrm>
            <a:off x="4286248" y="4143380"/>
            <a:ext cx="642942" cy="357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LR</a:t>
            </a:r>
            <a:endParaRPr lang="en-US" sz="2000" b="1" dirty="0"/>
          </a:p>
        </p:txBody>
      </p:sp>
      <p:sp>
        <p:nvSpPr>
          <p:cNvPr id="12" name="Rectangle 11"/>
          <p:cNvSpPr/>
          <p:nvPr/>
        </p:nvSpPr>
        <p:spPr>
          <a:xfrm>
            <a:off x="6286512" y="4143380"/>
            <a:ext cx="714380" cy="357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LALR</a:t>
            </a:r>
            <a:endParaRPr lang="en-US" sz="2000" b="1" dirty="0"/>
          </a:p>
        </p:txBody>
      </p:sp>
      <p:sp>
        <p:nvSpPr>
          <p:cNvPr id="13" name="Rectangle 12"/>
          <p:cNvSpPr/>
          <p:nvPr/>
        </p:nvSpPr>
        <p:spPr>
          <a:xfrm>
            <a:off x="5286380" y="4143380"/>
            <a:ext cx="642942" cy="357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S</a:t>
            </a:r>
            <a:r>
              <a:rPr lang="en-US" sz="2000" b="1" dirty="0" smtClean="0"/>
              <a:t>LR</a:t>
            </a:r>
            <a:endParaRPr lang="en-US" sz="2000" b="1" dirty="0"/>
          </a:p>
        </p:txBody>
      </p:sp>
      <p:cxnSp>
        <p:nvCxnSpPr>
          <p:cNvPr id="15" name="Straight Connector 14"/>
          <p:cNvCxnSpPr>
            <a:stCxn id="4" idx="2"/>
          </p:cNvCxnSpPr>
          <p:nvPr/>
        </p:nvCxnSpPr>
        <p:spPr>
          <a:xfrm rot="5400000">
            <a:off x="4286248" y="1714488"/>
            <a:ext cx="2857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214546" y="1855776"/>
            <a:ext cx="435771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6" idx="0"/>
          </p:cNvCxnSpPr>
          <p:nvPr/>
        </p:nvCxnSpPr>
        <p:spPr>
          <a:xfrm rot="5400000">
            <a:off x="2071670" y="2000240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5400000">
            <a:off x="6430182" y="1999446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6" idx="2"/>
          </p:cNvCxnSpPr>
          <p:nvPr/>
        </p:nvCxnSpPr>
        <p:spPr>
          <a:xfrm rot="5400000">
            <a:off x="2071670" y="2714620"/>
            <a:ext cx="2857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928662" y="2857496"/>
            <a:ext cx="257176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rot="5400000">
            <a:off x="749273" y="3035297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rot="5400000">
            <a:off x="3322629" y="3035297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5400000">
            <a:off x="6430182" y="2713826"/>
            <a:ext cx="2857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572132" y="2857496"/>
            <a:ext cx="221457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rot="5400000">
            <a:off x="5392743" y="3035297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rot="5400000">
            <a:off x="7607321" y="3035297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5430050" y="3713958"/>
            <a:ext cx="2857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4572000" y="3857628"/>
            <a:ext cx="207170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rot="5400000">
            <a:off x="4429124" y="3999710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rot="5400000">
            <a:off x="5430050" y="3999710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rot="5400000">
            <a:off x="6501620" y="3999710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52C0-1132-411E-98B3-3DBFC0FB3C64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32" name="Footer Placeholder 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 rot="5400000">
            <a:off x="7572396" y="4214818"/>
            <a:ext cx="85725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929454" y="4631304"/>
            <a:ext cx="2071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Operator Precedence Parser</a:t>
            </a:r>
            <a:endParaRPr lang="en-US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6916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8641888" y="89557225"/>
              <a:ext cx="0" cy="0"/>
            </p14:xfrm>
          </p:contentPart>
        </mc:Choice>
        <mc:Fallback xmlns="">
          <p:pic>
            <p:nvPicPr>
              <p:cNvPr id="166916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8641888" y="89557225"/>
                <a:ext cx="0" cy="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88</a:t>
            </a:fld>
            <a:endParaRPr lang="en-US"/>
          </a:p>
        </p:txBody>
      </p:sp>
      <p:pic>
        <p:nvPicPr>
          <p:cNvPr id="158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14290"/>
            <a:ext cx="7715304" cy="6072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159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85728"/>
            <a:ext cx="7929618" cy="5929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7290" y="142852"/>
            <a:ext cx="6572296" cy="7143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Role of Parser (contd..)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928670"/>
            <a:ext cx="8572560" cy="519749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IN" sz="2400" dirty="0" smtClean="0"/>
          </a:p>
          <a:p>
            <a:pPr algn="just"/>
            <a:r>
              <a:rPr lang="en-IN" sz="2400" b="1" dirty="0" smtClean="0"/>
              <a:t>Other majors tasks:</a:t>
            </a:r>
          </a:p>
          <a:p>
            <a:pPr lvl="1" algn="just"/>
            <a:r>
              <a:rPr lang="en-IN" sz="2400" dirty="0" smtClean="0"/>
              <a:t>Collecting information about various tokens into the symbol table.</a:t>
            </a:r>
          </a:p>
          <a:p>
            <a:pPr lvl="1" algn="just"/>
            <a:r>
              <a:rPr lang="en-IN" sz="2400" dirty="0" smtClean="0"/>
              <a:t>Performing type checking and other semantic analysis.</a:t>
            </a:r>
          </a:p>
          <a:p>
            <a:pPr lvl="1" algn="just"/>
            <a:r>
              <a:rPr lang="en-IN" sz="2400" dirty="0" smtClean="0"/>
              <a:t>Generating intermediate code.</a:t>
            </a:r>
          </a:p>
          <a:p>
            <a:pPr lvl="1" algn="just"/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9058" y="1214422"/>
            <a:ext cx="4400552" cy="492922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2400" dirty="0" smtClean="0"/>
              <a:t> S           </a:t>
            </a:r>
            <a:r>
              <a:rPr lang="en-IN" sz="2400" dirty="0" err="1" smtClean="0"/>
              <a:t>aABe</a:t>
            </a:r>
            <a:endParaRPr lang="en-IN" sz="2400" dirty="0" smtClean="0"/>
          </a:p>
          <a:p>
            <a:pPr>
              <a:buNone/>
            </a:pPr>
            <a:r>
              <a:rPr lang="en-IN" sz="2400" dirty="0" smtClean="0"/>
              <a:t>              </a:t>
            </a:r>
            <a:r>
              <a:rPr lang="en-IN" sz="2400" dirty="0" err="1" smtClean="0"/>
              <a:t>aAde</a:t>
            </a:r>
            <a:endParaRPr lang="en-IN" sz="2400" dirty="0" smtClean="0"/>
          </a:p>
          <a:p>
            <a:pPr>
              <a:buNone/>
            </a:pPr>
            <a:r>
              <a:rPr lang="en-IN" sz="2400" dirty="0" smtClean="0"/>
              <a:t>              </a:t>
            </a:r>
            <a:r>
              <a:rPr lang="en-IN" sz="2400" dirty="0" err="1" smtClean="0"/>
              <a:t>aAbcde</a:t>
            </a:r>
            <a:endParaRPr lang="en-IN" sz="2400" dirty="0" smtClean="0"/>
          </a:p>
          <a:p>
            <a:pPr>
              <a:buNone/>
            </a:pPr>
            <a:r>
              <a:rPr lang="en-IN" sz="2400" dirty="0" smtClean="0"/>
              <a:t>              </a:t>
            </a:r>
            <a:r>
              <a:rPr lang="en-IN" sz="2400" dirty="0" err="1" smtClean="0"/>
              <a:t>abbcde</a:t>
            </a:r>
            <a:endParaRPr lang="en-IN" sz="2400" dirty="0" smtClean="0"/>
          </a:p>
          <a:p>
            <a:pPr>
              <a:buNone/>
            </a:pPr>
            <a:r>
              <a:rPr lang="en-IN" sz="2400" dirty="0" smtClean="0"/>
              <a:t>	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14810" y="1285860"/>
            <a:ext cx="714380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14810" y="1714488"/>
            <a:ext cx="714380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14810" y="2143116"/>
            <a:ext cx="714380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14810" y="2571744"/>
            <a:ext cx="714380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Straight Arrow Connector 12"/>
          <p:cNvCxnSpPr/>
          <p:nvPr/>
        </p:nvCxnSpPr>
        <p:spPr>
          <a:xfrm rot="5400000" flipH="1" flipV="1">
            <a:off x="5322893" y="2107397"/>
            <a:ext cx="150019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000760" y="2000240"/>
            <a:ext cx="1152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Reduction</a:t>
            </a:r>
            <a:endParaRPr lang="en-US" b="1" dirty="0"/>
          </a:p>
        </p:txBody>
      </p:sp>
      <p:cxnSp>
        <p:nvCxnSpPr>
          <p:cNvPr id="18" name="Straight Arrow Connector 17"/>
          <p:cNvCxnSpPr/>
          <p:nvPr/>
        </p:nvCxnSpPr>
        <p:spPr>
          <a:xfrm rot="5400000">
            <a:off x="3286116" y="2143116"/>
            <a:ext cx="142876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69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142984"/>
            <a:ext cx="3857620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2786050" y="1928802"/>
            <a:ext cx="1184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Derivation</a:t>
            </a:r>
            <a:endParaRPr lang="en-US" b="1" dirty="0"/>
          </a:p>
        </p:txBody>
      </p:sp>
      <p:cxnSp>
        <p:nvCxnSpPr>
          <p:cNvPr id="23" name="Curved Connector 22"/>
          <p:cNvCxnSpPr/>
          <p:nvPr/>
        </p:nvCxnSpPr>
        <p:spPr>
          <a:xfrm rot="10800000" flipV="1">
            <a:off x="1714480" y="3000372"/>
            <a:ext cx="3500462" cy="1071570"/>
          </a:xfrm>
          <a:prstGeom prst="curvedConnector3">
            <a:avLst>
              <a:gd name="adj1" fmla="val 48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853304" y="350043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S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 rot="10800000" flipV="1">
            <a:off x="6286512" y="3786190"/>
            <a:ext cx="573860" cy="500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16200000" flipH="1">
            <a:off x="7036611" y="3893347"/>
            <a:ext cx="500066" cy="428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5400000">
            <a:off x="6571086" y="4001682"/>
            <a:ext cx="571504" cy="283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143768" y="3786190"/>
            <a:ext cx="785818" cy="428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062676" y="427411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a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562742" y="435769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A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419998" y="434555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B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7858148" y="414338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e</a:t>
            </a:r>
            <a:endParaRPr lang="en-US" dirty="0"/>
          </a:p>
        </p:txBody>
      </p:sp>
      <p:cxnSp>
        <p:nvCxnSpPr>
          <p:cNvPr id="54" name="Straight Connector 53"/>
          <p:cNvCxnSpPr/>
          <p:nvPr/>
        </p:nvCxnSpPr>
        <p:spPr>
          <a:xfrm rot="5400000">
            <a:off x="7323589" y="4892253"/>
            <a:ext cx="500066" cy="2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429520" y="513137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d</a:t>
            </a:r>
            <a:endParaRPr lang="en-US" dirty="0"/>
          </a:p>
        </p:txBody>
      </p:sp>
      <p:cxnSp>
        <p:nvCxnSpPr>
          <p:cNvPr id="59" name="Straight Connector 58"/>
          <p:cNvCxnSpPr/>
          <p:nvPr/>
        </p:nvCxnSpPr>
        <p:spPr>
          <a:xfrm rot="5400000">
            <a:off x="6286512" y="4643446"/>
            <a:ext cx="357190" cy="357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6500826" y="4856966"/>
            <a:ext cx="42862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16200000" flipH="1">
            <a:off x="6750859" y="4679166"/>
            <a:ext cx="357190" cy="285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051456" y="492919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A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6551522" y="50006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b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6929454" y="4929198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c</a:t>
            </a:r>
            <a:endParaRPr lang="en-US" dirty="0"/>
          </a:p>
        </p:txBody>
      </p:sp>
      <p:cxnSp>
        <p:nvCxnSpPr>
          <p:cNvPr id="69" name="Straight Connector 68"/>
          <p:cNvCxnSpPr/>
          <p:nvPr/>
        </p:nvCxnSpPr>
        <p:spPr>
          <a:xfrm rot="5400000">
            <a:off x="5966267" y="5475899"/>
            <a:ext cx="500066" cy="2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6072198" y="571501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b</a:t>
            </a:r>
            <a:endParaRPr lang="en-US" dirty="0"/>
          </a:p>
        </p:txBody>
      </p:sp>
      <p:sp>
        <p:nvSpPr>
          <p:cNvPr id="73" name="Freeform 72"/>
          <p:cNvSpPr/>
          <p:nvPr/>
        </p:nvSpPr>
        <p:spPr>
          <a:xfrm>
            <a:off x="5718412" y="4214818"/>
            <a:ext cx="2456597" cy="1915637"/>
          </a:xfrm>
          <a:custGeom>
            <a:avLst/>
            <a:gdLst>
              <a:gd name="connsiteX0" fmla="*/ 682388 w 2456597"/>
              <a:gd name="connsiteY0" fmla="*/ 150125 h 1915637"/>
              <a:gd name="connsiteX1" fmla="*/ 641445 w 2456597"/>
              <a:gd name="connsiteY1" fmla="*/ 300250 h 1915637"/>
              <a:gd name="connsiteX2" fmla="*/ 614149 w 2456597"/>
              <a:gd name="connsiteY2" fmla="*/ 409432 h 1915637"/>
              <a:gd name="connsiteX3" fmla="*/ 573206 w 2456597"/>
              <a:gd name="connsiteY3" fmla="*/ 450376 h 1915637"/>
              <a:gd name="connsiteX4" fmla="*/ 518615 w 2456597"/>
              <a:gd name="connsiteY4" fmla="*/ 532262 h 1915637"/>
              <a:gd name="connsiteX5" fmla="*/ 477672 w 2456597"/>
              <a:gd name="connsiteY5" fmla="*/ 573206 h 1915637"/>
              <a:gd name="connsiteX6" fmla="*/ 423081 w 2456597"/>
              <a:gd name="connsiteY6" fmla="*/ 655092 h 1915637"/>
              <a:gd name="connsiteX7" fmla="*/ 382137 w 2456597"/>
              <a:gd name="connsiteY7" fmla="*/ 696035 h 1915637"/>
              <a:gd name="connsiteX8" fmla="*/ 327546 w 2456597"/>
              <a:gd name="connsiteY8" fmla="*/ 777922 h 1915637"/>
              <a:gd name="connsiteX9" fmla="*/ 300251 w 2456597"/>
              <a:gd name="connsiteY9" fmla="*/ 818865 h 1915637"/>
              <a:gd name="connsiteX10" fmla="*/ 259307 w 2456597"/>
              <a:gd name="connsiteY10" fmla="*/ 900752 h 1915637"/>
              <a:gd name="connsiteX11" fmla="*/ 259307 w 2456597"/>
              <a:gd name="connsiteY11" fmla="*/ 1364776 h 1915637"/>
              <a:gd name="connsiteX12" fmla="*/ 313898 w 2456597"/>
              <a:gd name="connsiteY12" fmla="*/ 1487606 h 1915637"/>
              <a:gd name="connsiteX13" fmla="*/ 354842 w 2456597"/>
              <a:gd name="connsiteY13" fmla="*/ 1501253 h 1915637"/>
              <a:gd name="connsiteX14" fmla="*/ 477672 w 2456597"/>
              <a:gd name="connsiteY14" fmla="*/ 1528549 h 1915637"/>
              <a:gd name="connsiteX15" fmla="*/ 627797 w 2456597"/>
              <a:gd name="connsiteY15" fmla="*/ 1514901 h 1915637"/>
              <a:gd name="connsiteX16" fmla="*/ 655092 w 2456597"/>
              <a:gd name="connsiteY16" fmla="*/ 1473958 h 1915637"/>
              <a:gd name="connsiteX17" fmla="*/ 709684 w 2456597"/>
              <a:gd name="connsiteY17" fmla="*/ 1378423 h 1915637"/>
              <a:gd name="connsiteX18" fmla="*/ 736979 w 2456597"/>
              <a:gd name="connsiteY18" fmla="*/ 1296537 h 1915637"/>
              <a:gd name="connsiteX19" fmla="*/ 750627 w 2456597"/>
              <a:gd name="connsiteY19" fmla="*/ 1255594 h 1915637"/>
              <a:gd name="connsiteX20" fmla="*/ 777922 w 2456597"/>
              <a:gd name="connsiteY20" fmla="*/ 1119116 h 1915637"/>
              <a:gd name="connsiteX21" fmla="*/ 791570 w 2456597"/>
              <a:gd name="connsiteY21" fmla="*/ 1050877 h 1915637"/>
              <a:gd name="connsiteX22" fmla="*/ 818866 w 2456597"/>
              <a:gd name="connsiteY22" fmla="*/ 968991 h 1915637"/>
              <a:gd name="connsiteX23" fmla="*/ 873457 w 2456597"/>
              <a:gd name="connsiteY23" fmla="*/ 887104 h 1915637"/>
              <a:gd name="connsiteX24" fmla="*/ 955343 w 2456597"/>
              <a:gd name="connsiteY24" fmla="*/ 832513 h 1915637"/>
              <a:gd name="connsiteX25" fmla="*/ 1037230 w 2456597"/>
              <a:gd name="connsiteY25" fmla="*/ 805218 h 1915637"/>
              <a:gd name="connsiteX26" fmla="*/ 1119116 w 2456597"/>
              <a:gd name="connsiteY26" fmla="*/ 791570 h 1915637"/>
              <a:gd name="connsiteX27" fmla="*/ 1173707 w 2456597"/>
              <a:gd name="connsiteY27" fmla="*/ 777922 h 1915637"/>
              <a:gd name="connsiteX28" fmla="*/ 1282889 w 2456597"/>
              <a:gd name="connsiteY28" fmla="*/ 764274 h 1915637"/>
              <a:gd name="connsiteX29" fmla="*/ 1501254 w 2456597"/>
              <a:gd name="connsiteY29" fmla="*/ 777922 h 1915637"/>
              <a:gd name="connsiteX30" fmla="*/ 1583140 w 2456597"/>
              <a:gd name="connsiteY30" fmla="*/ 832513 h 1915637"/>
              <a:gd name="connsiteX31" fmla="*/ 1624084 w 2456597"/>
              <a:gd name="connsiteY31" fmla="*/ 914400 h 1915637"/>
              <a:gd name="connsiteX32" fmla="*/ 1637731 w 2456597"/>
              <a:gd name="connsiteY32" fmla="*/ 955343 h 1915637"/>
              <a:gd name="connsiteX33" fmla="*/ 1665027 w 2456597"/>
              <a:gd name="connsiteY33" fmla="*/ 996286 h 1915637"/>
              <a:gd name="connsiteX34" fmla="*/ 1705970 w 2456597"/>
              <a:gd name="connsiteY34" fmla="*/ 1078173 h 1915637"/>
              <a:gd name="connsiteX35" fmla="*/ 1746913 w 2456597"/>
              <a:gd name="connsiteY35" fmla="*/ 1050877 h 1915637"/>
              <a:gd name="connsiteX36" fmla="*/ 1760561 w 2456597"/>
              <a:gd name="connsiteY36" fmla="*/ 1009934 h 1915637"/>
              <a:gd name="connsiteX37" fmla="*/ 1828800 w 2456597"/>
              <a:gd name="connsiteY37" fmla="*/ 941695 h 1915637"/>
              <a:gd name="connsiteX38" fmla="*/ 1856095 w 2456597"/>
              <a:gd name="connsiteY38" fmla="*/ 900752 h 1915637"/>
              <a:gd name="connsiteX39" fmla="*/ 1897039 w 2456597"/>
              <a:gd name="connsiteY39" fmla="*/ 887104 h 1915637"/>
              <a:gd name="connsiteX40" fmla="*/ 2006221 w 2456597"/>
              <a:gd name="connsiteY40" fmla="*/ 696035 h 1915637"/>
              <a:gd name="connsiteX41" fmla="*/ 2047164 w 2456597"/>
              <a:gd name="connsiteY41" fmla="*/ 573206 h 1915637"/>
              <a:gd name="connsiteX42" fmla="*/ 2060812 w 2456597"/>
              <a:gd name="connsiteY42" fmla="*/ 532262 h 1915637"/>
              <a:gd name="connsiteX43" fmla="*/ 2074460 w 2456597"/>
              <a:gd name="connsiteY43" fmla="*/ 491319 h 1915637"/>
              <a:gd name="connsiteX44" fmla="*/ 2101755 w 2456597"/>
              <a:gd name="connsiteY44" fmla="*/ 300250 h 1915637"/>
              <a:gd name="connsiteX45" fmla="*/ 2115403 w 2456597"/>
              <a:gd name="connsiteY45" fmla="*/ 259307 h 1915637"/>
              <a:gd name="connsiteX46" fmla="*/ 2129051 w 2456597"/>
              <a:gd name="connsiteY46" fmla="*/ 163773 h 1915637"/>
              <a:gd name="connsiteX47" fmla="*/ 2142698 w 2456597"/>
              <a:gd name="connsiteY47" fmla="*/ 122829 h 1915637"/>
              <a:gd name="connsiteX48" fmla="*/ 2156346 w 2456597"/>
              <a:gd name="connsiteY48" fmla="*/ 68238 h 1915637"/>
              <a:gd name="connsiteX49" fmla="*/ 2169994 w 2456597"/>
              <a:gd name="connsiteY49" fmla="*/ 27295 h 1915637"/>
              <a:gd name="connsiteX50" fmla="*/ 2210937 w 2456597"/>
              <a:gd name="connsiteY50" fmla="*/ 13647 h 1915637"/>
              <a:gd name="connsiteX51" fmla="*/ 2279176 w 2456597"/>
              <a:gd name="connsiteY51" fmla="*/ 0 h 1915637"/>
              <a:gd name="connsiteX52" fmla="*/ 2361063 w 2456597"/>
              <a:gd name="connsiteY52" fmla="*/ 13647 h 1915637"/>
              <a:gd name="connsiteX53" fmla="*/ 2402006 w 2456597"/>
              <a:gd name="connsiteY53" fmla="*/ 54591 h 1915637"/>
              <a:gd name="connsiteX54" fmla="*/ 2429301 w 2456597"/>
              <a:gd name="connsiteY54" fmla="*/ 136477 h 1915637"/>
              <a:gd name="connsiteX55" fmla="*/ 2456597 w 2456597"/>
              <a:gd name="connsiteY55" fmla="*/ 259307 h 1915637"/>
              <a:gd name="connsiteX56" fmla="*/ 2442949 w 2456597"/>
              <a:gd name="connsiteY56" fmla="*/ 600501 h 1915637"/>
              <a:gd name="connsiteX57" fmla="*/ 2429301 w 2456597"/>
              <a:gd name="connsiteY57" fmla="*/ 641444 h 1915637"/>
              <a:gd name="connsiteX58" fmla="*/ 2415654 w 2456597"/>
              <a:gd name="connsiteY58" fmla="*/ 696035 h 1915637"/>
              <a:gd name="connsiteX59" fmla="*/ 2388358 w 2456597"/>
              <a:gd name="connsiteY59" fmla="*/ 736979 h 1915637"/>
              <a:gd name="connsiteX60" fmla="*/ 2347415 w 2456597"/>
              <a:gd name="connsiteY60" fmla="*/ 818865 h 1915637"/>
              <a:gd name="connsiteX61" fmla="*/ 2279176 w 2456597"/>
              <a:gd name="connsiteY61" fmla="*/ 955343 h 1915637"/>
              <a:gd name="connsiteX62" fmla="*/ 2251881 w 2456597"/>
              <a:gd name="connsiteY62" fmla="*/ 996286 h 1915637"/>
              <a:gd name="connsiteX63" fmla="*/ 2210937 w 2456597"/>
              <a:gd name="connsiteY63" fmla="*/ 1037229 h 1915637"/>
              <a:gd name="connsiteX64" fmla="*/ 2156346 w 2456597"/>
              <a:gd name="connsiteY64" fmla="*/ 1119116 h 1915637"/>
              <a:gd name="connsiteX65" fmla="*/ 2101755 w 2456597"/>
              <a:gd name="connsiteY65" fmla="*/ 1201003 h 1915637"/>
              <a:gd name="connsiteX66" fmla="*/ 2074460 w 2456597"/>
              <a:gd name="connsiteY66" fmla="*/ 1241946 h 1915637"/>
              <a:gd name="connsiteX67" fmla="*/ 2033516 w 2456597"/>
              <a:gd name="connsiteY67" fmla="*/ 1282889 h 1915637"/>
              <a:gd name="connsiteX68" fmla="*/ 1978925 w 2456597"/>
              <a:gd name="connsiteY68" fmla="*/ 1310185 h 1915637"/>
              <a:gd name="connsiteX69" fmla="*/ 1897039 w 2456597"/>
              <a:gd name="connsiteY69" fmla="*/ 1364776 h 1915637"/>
              <a:gd name="connsiteX70" fmla="*/ 1733266 w 2456597"/>
              <a:gd name="connsiteY70" fmla="*/ 1473958 h 1915637"/>
              <a:gd name="connsiteX71" fmla="*/ 1692322 w 2456597"/>
              <a:gd name="connsiteY71" fmla="*/ 1501253 h 1915637"/>
              <a:gd name="connsiteX72" fmla="*/ 1651379 w 2456597"/>
              <a:gd name="connsiteY72" fmla="*/ 1528549 h 1915637"/>
              <a:gd name="connsiteX73" fmla="*/ 1610436 w 2456597"/>
              <a:gd name="connsiteY73" fmla="*/ 1542197 h 1915637"/>
              <a:gd name="connsiteX74" fmla="*/ 1487606 w 2456597"/>
              <a:gd name="connsiteY74" fmla="*/ 1610435 h 1915637"/>
              <a:gd name="connsiteX75" fmla="*/ 1433015 w 2456597"/>
              <a:gd name="connsiteY75" fmla="*/ 1637731 h 1915637"/>
              <a:gd name="connsiteX76" fmla="*/ 1351128 w 2456597"/>
              <a:gd name="connsiteY76" fmla="*/ 1692322 h 1915637"/>
              <a:gd name="connsiteX77" fmla="*/ 1228298 w 2456597"/>
              <a:gd name="connsiteY77" fmla="*/ 1733265 h 1915637"/>
              <a:gd name="connsiteX78" fmla="*/ 1105469 w 2456597"/>
              <a:gd name="connsiteY78" fmla="*/ 1774209 h 1915637"/>
              <a:gd name="connsiteX79" fmla="*/ 1064525 w 2456597"/>
              <a:gd name="connsiteY79" fmla="*/ 1787856 h 1915637"/>
              <a:gd name="connsiteX80" fmla="*/ 1023582 w 2456597"/>
              <a:gd name="connsiteY80" fmla="*/ 1801504 h 1915637"/>
              <a:gd name="connsiteX81" fmla="*/ 286603 w 2456597"/>
              <a:gd name="connsiteY81" fmla="*/ 1760561 h 1915637"/>
              <a:gd name="connsiteX82" fmla="*/ 245660 w 2456597"/>
              <a:gd name="connsiteY82" fmla="*/ 1719618 h 1915637"/>
              <a:gd name="connsiteX83" fmla="*/ 232012 w 2456597"/>
              <a:gd name="connsiteY83" fmla="*/ 1678674 h 1915637"/>
              <a:gd name="connsiteX84" fmla="*/ 150125 w 2456597"/>
              <a:gd name="connsiteY84" fmla="*/ 1528549 h 1915637"/>
              <a:gd name="connsiteX85" fmla="*/ 122830 w 2456597"/>
              <a:gd name="connsiteY85" fmla="*/ 1446662 h 1915637"/>
              <a:gd name="connsiteX86" fmla="*/ 68239 w 2456597"/>
              <a:gd name="connsiteY86" fmla="*/ 1337480 h 1915637"/>
              <a:gd name="connsiteX87" fmla="*/ 54591 w 2456597"/>
              <a:gd name="connsiteY87" fmla="*/ 1282889 h 1915637"/>
              <a:gd name="connsiteX88" fmla="*/ 27295 w 2456597"/>
              <a:gd name="connsiteY88" fmla="*/ 1201003 h 1915637"/>
              <a:gd name="connsiteX89" fmla="*/ 13648 w 2456597"/>
              <a:gd name="connsiteY89" fmla="*/ 1119116 h 1915637"/>
              <a:gd name="connsiteX90" fmla="*/ 0 w 2456597"/>
              <a:gd name="connsiteY90" fmla="*/ 1050877 h 1915637"/>
              <a:gd name="connsiteX91" fmla="*/ 13648 w 2456597"/>
              <a:gd name="connsiteY91" fmla="*/ 477671 h 1915637"/>
              <a:gd name="connsiteX92" fmla="*/ 40943 w 2456597"/>
              <a:gd name="connsiteY92" fmla="*/ 354841 h 1915637"/>
              <a:gd name="connsiteX93" fmla="*/ 68239 w 2456597"/>
              <a:gd name="connsiteY93" fmla="*/ 272955 h 1915637"/>
              <a:gd name="connsiteX94" fmla="*/ 81887 w 2456597"/>
              <a:gd name="connsiteY94" fmla="*/ 218364 h 1915637"/>
              <a:gd name="connsiteX95" fmla="*/ 109182 w 2456597"/>
              <a:gd name="connsiteY95" fmla="*/ 177421 h 1915637"/>
              <a:gd name="connsiteX96" fmla="*/ 122830 w 2456597"/>
              <a:gd name="connsiteY96" fmla="*/ 136477 h 1915637"/>
              <a:gd name="connsiteX97" fmla="*/ 204716 w 2456597"/>
              <a:gd name="connsiteY97" fmla="*/ 68238 h 1915637"/>
              <a:gd name="connsiteX98" fmla="*/ 436728 w 2456597"/>
              <a:gd name="connsiteY98" fmla="*/ 40943 h 1915637"/>
              <a:gd name="connsiteX99" fmla="*/ 641445 w 2456597"/>
              <a:gd name="connsiteY99" fmla="*/ 54591 h 1915637"/>
              <a:gd name="connsiteX100" fmla="*/ 655092 w 2456597"/>
              <a:gd name="connsiteY100" fmla="*/ 95534 h 1915637"/>
              <a:gd name="connsiteX101" fmla="*/ 655092 w 2456597"/>
              <a:gd name="connsiteY101" fmla="*/ 259307 h 191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456597" h="1915637">
                <a:moveTo>
                  <a:pt x="682388" y="150125"/>
                </a:moveTo>
                <a:cubicBezTo>
                  <a:pt x="662778" y="208952"/>
                  <a:pt x="656839" y="223280"/>
                  <a:pt x="641445" y="300250"/>
                </a:cubicBezTo>
                <a:cubicBezTo>
                  <a:pt x="639476" y="310095"/>
                  <a:pt x="626140" y="391445"/>
                  <a:pt x="614149" y="409432"/>
                </a:cubicBezTo>
                <a:cubicBezTo>
                  <a:pt x="603443" y="425491"/>
                  <a:pt x="585056" y="435141"/>
                  <a:pt x="573206" y="450376"/>
                </a:cubicBezTo>
                <a:cubicBezTo>
                  <a:pt x="553066" y="476271"/>
                  <a:pt x="541811" y="509065"/>
                  <a:pt x="518615" y="532262"/>
                </a:cubicBezTo>
                <a:cubicBezTo>
                  <a:pt x="504967" y="545910"/>
                  <a:pt x="489522" y="557971"/>
                  <a:pt x="477672" y="573206"/>
                </a:cubicBezTo>
                <a:cubicBezTo>
                  <a:pt x="457532" y="599101"/>
                  <a:pt x="446278" y="631896"/>
                  <a:pt x="423081" y="655092"/>
                </a:cubicBezTo>
                <a:cubicBezTo>
                  <a:pt x="409433" y="668740"/>
                  <a:pt x="393987" y="680800"/>
                  <a:pt x="382137" y="696035"/>
                </a:cubicBezTo>
                <a:cubicBezTo>
                  <a:pt x="361996" y="721930"/>
                  <a:pt x="345743" y="750626"/>
                  <a:pt x="327546" y="777922"/>
                </a:cubicBezTo>
                <a:cubicBezTo>
                  <a:pt x="318448" y="791570"/>
                  <a:pt x="305438" y="803304"/>
                  <a:pt x="300251" y="818865"/>
                </a:cubicBezTo>
                <a:cubicBezTo>
                  <a:pt x="281416" y="875370"/>
                  <a:pt x="294583" y="847839"/>
                  <a:pt x="259307" y="900752"/>
                </a:cubicBezTo>
                <a:cubicBezTo>
                  <a:pt x="222413" y="1085232"/>
                  <a:pt x="229835" y="1020939"/>
                  <a:pt x="259307" y="1364776"/>
                </a:cubicBezTo>
                <a:cubicBezTo>
                  <a:pt x="260995" y="1384472"/>
                  <a:pt x="288200" y="1467047"/>
                  <a:pt x="313898" y="1487606"/>
                </a:cubicBezTo>
                <a:cubicBezTo>
                  <a:pt x="325132" y="1496593"/>
                  <a:pt x="340798" y="1498132"/>
                  <a:pt x="354842" y="1501253"/>
                </a:cubicBezTo>
                <a:cubicBezTo>
                  <a:pt x="498947" y="1533276"/>
                  <a:pt x="385507" y="1497827"/>
                  <a:pt x="477672" y="1528549"/>
                </a:cubicBezTo>
                <a:cubicBezTo>
                  <a:pt x="527714" y="1524000"/>
                  <a:pt x="579771" y="1529678"/>
                  <a:pt x="627797" y="1514901"/>
                </a:cubicBezTo>
                <a:cubicBezTo>
                  <a:pt x="643474" y="1510077"/>
                  <a:pt x="646954" y="1488199"/>
                  <a:pt x="655092" y="1473958"/>
                </a:cubicBezTo>
                <a:cubicBezTo>
                  <a:pt x="724352" y="1352754"/>
                  <a:pt x="643184" y="1478172"/>
                  <a:pt x="709684" y="1378423"/>
                </a:cubicBezTo>
                <a:lnTo>
                  <a:pt x="736979" y="1296537"/>
                </a:lnTo>
                <a:lnTo>
                  <a:pt x="750627" y="1255594"/>
                </a:lnTo>
                <a:cubicBezTo>
                  <a:pt x="784063" y="1021544"/>
                  <a:pt x="746163" y="1246153"/>
                  <a:pt x="777922" y="1119116"/>
                </a:cubicBezTo>
                <a:cubicBezTo>
                  <a:pt x="783548" y="1096612"/>
                  <a:pt x="785466" y="1073256"/>
                  <a:pt x="791570" y="1050877"/>
                </a:cubicBezTo>
                <a:cubicBezTo>
                  <a:pt x="799141" y="1023119"/>
                  <a:pt x="802906" y="992931"/>
                  <a:pt x="818866" y="968991"/>
                </a:cubicBezTo>
                <a:cubicBezTo>
                  <a:pt x="837063" y="941695"/>
                  <a:pt x="846161" y="905301"/>
                  <a:pt x="873457" y="887104"/>
                </a:cubicBezTo>
                <a:cubicBezTo>
                  <a:pt x="900752" y="868907"/>
                  <a:pt x="924221" y="842887"/>
                  <a:pt x="955343" y="832513"/>
                </a:cubicBezTo>
                <a:cubicBezTo>
                  <a:pt x="982639" y="823415"/>
                  <a:pt x="1008849" y="809948"/>
                  <a:pt x="1037230" y="805218"/>
                </a:cubicBezTo>
                <a:cubicBezTo>
                  <a:pt x="1064525" y="800669"/>
                  <a:pt x="1091982" y="796997"/>
                  <a:pt x="1119116" y="791570"/>
                </a:cubicBezTo>
                <a:cubicBezTo>
                  <a:pt x="1137509" y="787891"/>
                  <a:pt x="1155205" y="781006"/>
                  <a:pt x="1173707" y="777922"/>
                </a:cubicBezTo>
                <a:cubicBezTo>
                  <a:pt x="1209885" y="771892"/>
                  <a:pt x="1246495" y="768823"/>
                  <a:pt x="1282889" y="764274"/>
                </a:cubicBezTo>
                <a:cubicBezTo>
                  <a:pt x="1355677" y="768823"/>
                  <a:pt x="1430137" y="761759"/>
                  <a:pt x="1501254" y="777922"/>
                </a:cubicBezTo>
                <a:cubicBezTo>
                  <a:pt x="1533243" y="785192"/>
                  <a:pt x="1583140" y="832513"/>
                  <a:pt x="1583140" y="832513"/>
                </a:cubicBezTo>
                <a:cubicBezTo>
                  <a:pt x="1617447" y="935430"/>
                  <a:pt x="1571168" y="808566"/>
                  <a:pt x="1624084" y="914400"/>
                </a:cubicBezTo>
                <a:cubicBezTo>
                  <a:pt x="1630517" y="927267"/>
                  <a:pt x="1631297" y="942476"/>
                  <a:pt x="1637731" y="955343"/>
                </a:cubicBezTo>
                <a:cubicBezTo>
                  <a:pt x="1645066" y="970014"/>
                  <a:pt x="1657691" y="981615"/>
                  <a:pt x="1665027" y="996286"/>
                </a:cubicBezTo>
                <a:cubicBezTo>
                  <a:pt x="1721539" y="1109308"/>
                  <a:pt x="1627736" y="960818"/>
                  <a:pt x="1705970" y="1078173"/>
                </a:cubicBezTo>
                <a:cubicBezTo>
                  <a:pt x="1719618" y="1069074"/>
                  <a:pt x="1736666" y="1063685"/>
                  <a:pt x="1746913" y="1050877"/>
                </a:cubicBezTo>
                <a:cubicBezTo>
                  <a:pt x="1755900" y="1039643"/>
                  <a:pt x="1754127" y="1022801"/>
                  <a:pt x="1760561" y="1009934"/>
                </a:cubicBezTo>
                <a:cubicBezTo>
                  <a:pt x="1783307" y="964442"/>
                  <a:pt x="1787858" y="968991"/>
                  <a:pt x="1828800" y="941695"/>
                </a:cubicBezTo>
                <a:cubicBezTo>
                  <a:pt x="1837898" y="928047"/>
                  <a:pt x="1843287" y="910998"/>
                  <a:pt x="1856095" y="900752"/>
                </a:cubicBezTo>
                <a:cubicBezTo>
                  <a:pt x="1867329" y="891765"/>
                  <a:pt x="1886866" y="897277"/>
                  <a:pt x="1897039" y="887104"/>
                </a:cubicBezTo>
                <a:cubicBezTo>
                  <a:pt x="1926991" y="857152"/>
                  <a:pt x="1995517" y="728149"/>
                  <a:pt x="2006221" y="696035"/>
                </a:cubicBezTo>
                <a:lnTo>
                  <a:pt x="2047164" y="573206"/>
                </a:lnTo>
                <a:lnTo>
                  <a:pt x="2060812" y="532262"/>
                </a:lnTo>
                <a:lnTo>
                  <a:pt x="2074460" y="491319"/>
                </a:lnTo>
                <a:cubicBezTo>
                  <a:pt x="2080363" y="444092"/>
                  <a:pt x="2090509" y="350855"/>
                  <a:pt x="2101755" y="300250"/>
                </a:cubicBezTo>
                <a:cubicBezTo>
                  <a:pt x="2104876" y="286207"/>
                  <a:pt x="2110854" y="272955"/>
                  <a:pt x="2115403" y="259307"/>
                </a:cubicBezTo>
                <a:cubicBezTo>
                  <a:pt x="2119952" y="227462"/>
                  <a:pt x="2122742" y="195316"/>
                  <a:pt x="2129051" y="163773"/>
                </a:cubicBezTo>
                <a:cubicBezTo>
                  <a:pt x="2131872" y="149666"/>
                  <a:pt x="2138746" y="136662"/>
                  <a:pt x="2142698" y="122829"/>
                </a:cubicBezTo>
                <a:cubicBezTo>
                  <a:pt x="2147851" y="104794"/>
                  <a:pt x="2151193" y="86273"/>
                  <a:pt x="2156346" y="68238"/>
                </a:cubicBezTo>
                <a:cubicBezTo>
                  <a:pt x="2160298" y="54406"/>
                  <a:pt x="2159822" y="37467"/>
                  <a:pt x="2169994" y="27295"/>
                </a:cubicBezTo>
                <a:cubicBezTo>
                  <a:pt x="2180166" y="17123"/>
                  <a:pt x="2196981" y="17136"/>
                  <a:pt x="2210937" y="13647"/>
                </a:cubicBezTo>
                <a:cubicBezTo>
                  <a:pt x="2233441" y="8021"/>
                  <a:pt x="2256430" y="4549"/>
                  <a:pt x="2279176" y="0"/>
                </a:cubicBezTo>
                <a:cubicBezTo>
                  <a:pt x="2306472" y="4549"/>
                  <a:pt x="2335776" y="2408"/>
                  <a:pt x="2361063" y="13647"/>
                </a:cubicBezTo>
                <a:cubicBezTo>
                  <a:pt x="2378700" y="21486"/>
                  <a:pt x="2392633" y="37719"/>
                  <a:pt x="2402006" y="54591"/>
                </a:cubicBezTo>
                <a:cubicBezTo>
                  <a:pt x="2415979" y="79742"/>
                  <a:pt x="2420203" y="109182"/>
                  <a:pt x="2429301" y="136477"/>
                </a:cubicBezTo>
                <a:cubicBezTo>
                  <a:pt x="2451700" y="203674"/>
                  <a:pt x="2440584" y="163228"/>
                  <a:pt x="2456597" y="259307"/>
                </a:cubicBezTo>
                <a:cubicBezTo>
                  <a:pt x="2452048" y="373038"/>
                  <a:pt x="2451059" y="486968"/>
                  <a:pt x="2442949" y="600501"/>
                </a:cubicBezTo>
                <a:cubicBezTo>
                  <a:pt x="2441924" y="614850"/>
                  <a:pt x="2433253" y="627612"/>
                  <a:pt x="2429301" y="641444"/>
                </a:cubicBezTo>
                <a:cubicBezTo>
                  <a:pt x="2424148" y="659479"/>
                  <a:pt x="2423043" y="678795"/>
                  <a:pt x="2415654" y="696035"/>
                </a:cubicBezTo>
                <a:cubicBezTo>
                  <a:pt x="2409193" y="711112"/>
                  <a:pt x="2395694" y="722308"/>
                  <a:pt x="2388358" y="736979"/>
                </a:cubicBezTo>
                <a:cubicBezTo>
                  <a:pt x="2331852" y="849990"/>
                  <a:pt x="2425642" y="701524"/>
                  <a:pt x="2347415" y="818865"/>
                </a:cubicBezTo>
                <a:cubicBezTo>
                  <a:pt x="2325810" y="905282"/>
                  <a:pt x="2344172" y="857849"/>
                  <a:pt x="2279176" y="955343"/>
                </a:cubicBezTo>
                <a:cubicBezTo>
                  <a:pt x="2270078" y="968991"/>
                  <a:pt x="2263479" y="984688"/>
                  <a:pt x="2251881" y="996286"/>
                </a:cubicBezTo>
                <a:cubicBezTo>
                  <a:pt x="2238233" y="1009934"/>
                  <a:pt x="2222787" y="1021994"/>
                  <a:pt x="2210937" y="1037229"/>
                </a:cubicBezTo>
                <a:cubicBezTo>
                  <a:pt x="2190796" y="1063124"/>
                  <a:pt x="2174543" y="1091820"/>
                  <a:pt x="2156346" y="1119116"/>
                </a:cubicBezTo>
                <a:lnTo>
                  <a:pt x="2101755" y="1201003"/>
                </a:lnTo>
                <a:cubicBezTo>
                  <a:pt x="2092657" y="1214651"/>
                  <a:pt x="2086058" y="1230348"/>
                  <a:pt x="2074460" y="1241946"/>
                </a:cubicBezTo>
                <a:cubicBezTo>
                  <a:pt x="2060812" y="1255594"/>
                  <a:pt x="2049222" y="1271671"/>
                  <a:pt x="2033516" y="1282889"/>
                </a:cubicBezTo>
                <a:cubicBezTo>
                  <a:pt x="2016961" y="1294714"/>
                  <a:pt x="1996371" y="1299718"/>
                  <a:pt x="1978925" y="1310185"/>
                </a:cubicBezTo>
                <a:cubicBezTo>
                  <a:pt x="1950795" y="1327063"/>
                  <a:pt x="1924334" y="1346579"/>
                  <a:pt x="1897039" y="1364776"/>
                </a:cubicBezTo>
                <a:lnTo>
                  <a:pt x="1733266" y="1473958"/>
                </a:lnTo>
                <a:lnTo>
                  <a:pt x="1692322" y="1501253"/>
                </a:lnTo>
                <a:cubicBezTo>
                  <a:pt x="1678674" y="1510351"/>
                  <a:pt x="1666940" y="1523362"/>
                  <a:pt x="1651379" y="1528549"/>
                </a:cubicBezTo>
                <a:lnTo>
                  <a:pt x="1610436" y="1542197"/>
                </a:lnTo>
                <a:cubicBezTo>
                  <a:pt x="1526739" y="1625892"/>
                  <a:pt x="1621206" y="1543634"/>
                  <a:pt x="1487606" y="1610435"/>
                </a:cubicBezTo>
                <a:cubicBezTo>
                  <a:pt x="1469409" y="1619534"/>
                  <a:pt x="1450461" y="1627264"/>
                  <a:pt x="1433015" y="1637731"/>
                </a:cubicBezTo>
                <a:cubicBezTo>
                  <a:pt x="1404885" y="1654609"/>
                  <a:pt x="1382250" y="1681948"/>
                  <a:pt x="1351128" y="1692322"/>
                </a:cubicBezTo>
                <a:lnTo>
                  <a:pt x="1228298" y="1733265"/>
                </a:lnTo>
                <a:lnTo>
                  <a:pt x="1105469" y="1774209"/>
                </a:lnTo>
                <a:lnTo>
                  <a:pt x="1064525" y="1787856"/>
                </a:lnTo>
                <a:lnTo>
                  <a:pt x="1023582" y="1801504"/>
                </a:lnTo>
                <a:cubicBezTo>
                  <a:pt x="989312" y="1800832"/>
                  <a:pt x="472695" y="1915637"/>
                  <a:pt x="286603" y="1760561"/>
                </a:cubicBezTo>
                <a:cubicBezTo>
                  <a:pt x="271776" y="1748205"/>
                  <a:pt x="259308" y="1733266"/>
                  <a:pt x="245660" y="1719618"/>
                </a:cubicBezTo>
                <a:cubicBezTo>
                  <a:pt x="241111" y="1705970"/>
                  <a:pt x="238446" y="1691541"/>
                  <a:pt x="232012" y="1678674"/>
                </a:cubicBezTo>
                <a:cubicBezTo>
                  <a:pt x="182176" y="1579003"/>
                  <a:pt x="211974" y="1714101"/>
                  <a:pt x="150125" y="1528549"/>
                </a:cubicBezTo>
                <a:cubicBezTo>
                  <a:pt x="141027" y="1501253"/>
                  <a:pt x="135697" y="1472397"/>
                  <a:pt x="122830" y="1446662"/>
                </a:cubicBezTo>
                <a:cubicBezTo>
                  <a:pt x="104633" y="1410268"/>
                  <a:pt x="78108" y="1376955"/>
                  <a:pt x="68239" y="1337480"/>
                </a:cubicBezTo>
                <a:cubicBezTo>
                  <a:pt x="63690" y="1319283"/>
                  <a:pt x="59981" y="1300855"/>
                  <a:pt x="54591" y="1282889"/>
                </a:cubicBezTo>
                <a:cubicBezTo>
                  <a:pt x="46323" y="1255331"/>
                  <a:pt x="27295" y="1201003"/>
                  <a:pt x="27295" y="1201003"/>
                </a:cubicBezTo>
                <a:cubicBezTo>
                  <a:pt x="22746" y="1173707"/>
                  <a:pt x="18598" y="1146342"/>
                  <a:pt x="13648" y="1119116"/>
                </a:cubicBezTo>
                <a:cubicBezTo>
                  <a:pt x="9499" y="1096293"/>
                  <a:pt x="0" y="1074074"/>
                  <a:pt x="0" y="1050877"/>
                </a:cubicBezTo>
                <a:cubicBezTo>
                  <a:pt x="0" y="859754"/>
                  <a:pt x="5523" y="668621"/>
                  <a:pt x="13648" y="477671"/>
                </a:cubicBezTo>
                <a:cubicBezTo>
                  <a:pt x="14292" y="462533"/>
                  <a:pt x="35157" y="374126"/>
                  <a:pt x="40943" y="354841"/>
                </a:cubicBezTo>
                <a:cubicBezTo>
                  <a:pt x="49211" y="327283"/>
                  <a:pt x="61261" y="300868"/>
                  <a:pt x="68239" y="272955"/>
                </a:cubicBezTo>
                <a:cubicBezTo>
                  <a:pt x="72788" y="254758"/>
                  <a:pt x="74498" y="235604"/>
                  <a:pt x="81887" y="218364"/>
                </a:cubicBezTo>
                <a:cubicBezTo>
                  <a:pt x="88348" y="203288"/>
                  <a:pt x="101847" y="192092"/>
                  <a:pt x="109182" y="177421"/>
                </a:cubicBezTo>
                <a:cubicBezTo>
                  <a:pt x="115616" y="164554"/>
                  <a:pt x="114850" y="148447"/>
                  <a:pt x="122830" y="136477"/>
                </a:cubicBezTo>
                <a:cubicBezTo>
                  <a:pt x="137920" y="113841"/>
                  <a:pt x="179541" y="80825"/>
                  <a:pt x="204716" y="68238"/>
                </a:cubicBezTo>
                <a:cubicBezTo>
                  <a:pt x="266751" y="37221"/>
                  <a:pt x="406560" y="43098"/>
                  <a:pt x="436728" y="40943"/>
                </a:cubicBezTo>
                <a:cubicBezTo>
                  <a:pt x="504967" y="45492"/>
                  <a:pt x="575096" y="38004"/>
                  <a:pt x="641445" y="54591"/>
                </a:cubicBezTo>
                <a:cubicBezTo>
                  <a:pt x="655401" y="58080"/>
                  <a:pt x="654135" y="81180"/>
                  <a:pt x="655092" y="95534"/>
                </a:cubicBezTo>
                <a:cubicBezTo>
                  <a:pt x="658723" y="150004"/>
                  <a:pt x="655092" y="204716"/>
                  <a:pt x="655092" y="259307"/>
                </a:cubicBez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9" grpId="0"/>
      <p:bldP spid="50" grpId="0"/>
      <p:bldP spid="51" grpId="0"/>
      <p:bldP spid="52" grpId="0"/>
      <p:bldP spid="57" grpId="0"/>
      <p:bldP spid="66" grpId="0"/>
      <p:bldP spid="67" grpId="0"/>
      <p:bldP spid="68" grpId="0"/>
      <p:bldP spid="70" grpId="1"/>
      <p:bldP spid="73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1607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85728"/>
            <a:ext cx="8001056" cy="6072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92</a:t>
            </a:fld>
            <a:endParaRPr lang="en-US"/>
          </a:p>
        </p:txBody>
      </p:sp>
      <p:pic>
        <p:nvPicPr>
          <p:cNvPr id="161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14290"/>
            <a:ext cx="7858180" cy="6000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93</a:t>
            </a:fld>
            <a:endParaRPr lang="en-US"/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85728"/>
            <a:ext cx="7786742" cy="5857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94</a:t>
            </a:fld>
            <a:endParaRPr lang="en-US"/>
          </a:p>
        </p:txBody>
      </p:sp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42876"/>
            <a:ext cx="7858180" cy="6000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500066"/>
          </a:xfrm>
        </p:spPr>
        <p:txBody>
          <a:bodyPr>
            <a:noAutofit/>
          </a:bodyPr>
          <a:lstStyle/>
          <a:p>
            <a:r>
              <a:rPr lang="en-IN" sz="3200" b="1" dirty="0" smtClean="0"/>
              <a:t>Example for Choosing Handle 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14356"/>
            <a:ext cx="8229600" cy="541180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2400" dirty="0" smtClean="0"/>
              <a:t>	Consider the grammar</a:t>
            </a:r>
          </a:p>
          <a:p>
            <a:pPr lvl="1">
              <a:buNone/>
            </a:pPr>
            <a:r>
              <a:rPr lang="en-IN" sz="2400" dirty="0" smtClean="0"/>
              <a:t>E</a:t>
            </a:r>
            <a:r>
              <a:rPr lang="el-GR" sz="2400" dirty="0" smtClean="0"/>
              <a:t>→</a:t>
            </a:r>
            <a:r>
              <a:rPr lang="en-IN" sz="2400" dirty="0" smtClean="0"/>
              <a:t>E+E</a:t>
            </a:r>
          </a:p>
          <a:p>
            <a:pPr lvl="1">
              <a:buNone/>
            </a:pPr>
            <a:r>
              <a:rPr lang="en-IN" sz="2400" dirty="0" smtClean="0"/>
              <a:t>E</a:t>
            </a:r>
            <a:r>
              <a:rPr lang="el-GR" sz="2400" dirty="0" smtClean="0"/>
              <a:t>→</a:t>
            </a:r>
            <a:r>
              <a:rPr lang="en-IN" sz="2400" dirty="0" smtClean="0"/>
              <a:t>E*E</a:t>
            </a:r>
          </a:p>
          <a:p>
            <a:pPr lvl="1" algn="just">
              <a:buNone/>
            </a:pPr>
            <a:r>
              <a:rPr lang="en-IN" sz="2400" dirty="0" smtClean="0"/>
              <a:t>E</a:t>
            </a:r>
            <a:r>
              <a:rPr lang="el-GR" sz="2400" dirty="0" smtClean="0"/>
              <a:t>→</a:t>
            </a:r>
            <a:r>
              <a:rPr lang="en-IN" sz="2400" dirty="0" smtClean="0"/>
              <a:t>(E)</a:t>
            </a:r>
          </a:p>
          <a:p>
            <a:pPr lvl="1">
              <a:buNone/>
            </a:pPr>
            <a:r>
              <a:rPr lang="en-IN" sz="2400" dirty="0" smtClean="0"/>
              <a:t>E</a:t>
            </a:r>
            <a:r>
              <a:rPr lang="el-GR" sz="2400" dirty="0" smtClean="0"/>
              <a:t>→</a:t>
            </a:r>
            <a:r>
              <a:rPr lang="en-IN" sz="2400" dirty="0" smtClean="0"/>
              <a:t>id</a:t>
            </a:r>
          </a:p>
          <a:p>
            <a:pPr marL="95250" lvl="1" indent="0">
              <a:buNone/>
            </a:pPr>
            <a:r>
              <a:rPr lang="en-IN" sz="2400" dirty="0" smtClean="0"/>
              <a:t>The rightmost derivation: </a:t>
            </a:r>
            <a:r>
              <a:rPr lang="en-IN" sz="2400" b="1" dirty="0" smtClean="0"/>
              <a:t>id </a:t>
            </a:r>
            <a:r>
              <a:rPr lang="en-IN" sz="2400" dirty="0" smtClean="0"/>
              <a:t>+</a:t>
            </a:r>
            <a:r>
              <a:rPr lang="en-IN" sz="2400" b="1" dirty="0" smtClean="0"/>
              <a:t> id </a:t>
            </a:r>
            <a:r>
              <a:rPr lang="en-IN" sz="2400" dirty="0" smtClean="0"/>
              <a:t>*</a:t>
            </a:r>
            <a:r>
              <a:rPr lang="en-IN" sz="2400" b="1" dirty="0" smtClean="0"/>
              <a:t> id</a:t>
            </a:r>
          </a:p>
          <a:p>
            <a:pPr marL="95250" lvl="1" indent="0">
              <a:buNone/>
            </a:pPr>
            <a:r>
              <a:rPr lang="en-IN" sz="2400" dirty="0" smtClean="0"/>
              <a:t>E            </a:t>
            </a:r>
            <a:r>
              <a:rPr lang="en-IN" sz="2400" dirty="0" err="1" smtClean="0"/>
              <a:t>E</a:t>
            </a:r>
            <a:r>
              <a:rPr lang="en-IN" sz="2400" dirty="0" smtClean="0"/>
              <a:t> + E                                           </a:t>
            </a:r>
            <a:r>
              <a:rPr lang="en-IN" sz="2400" dirty="0" err="1" smtClean="0"/>
              <a:t>E</a:t>
            </a:r>
            <a:r>
              <a:rPr lang="en-IN" sz="2400" dirty="0" smtClean="0"/>
              <a:t> * E</a:t>
            </a:r>
          </a:p>
          <a:p>
            <a:pPr marL="95250" lvl="1" indent="0">
              <a:buNone/>
            </a:pPr>
            <a:r>
              <a:rPr lang="en-IN" sz="2400" dirty="0" smtClean="0"/>
              <a:t>              E + E * E			 </a:t>
            </a:r>
            <a:r>
              <a:rPr lang="en-IN" sz="2400" dirty="0" err="1" smtClean="0"/>
              <a:t>E</a:t>
            </a:r>
            <a:r>
              <a:rPr lang="en-IN" sz="2400" dirty="0" smtClean="0"/>
              <a:t>* id</a:t>
            </a:r>
          </a:p>
          <a:p>
            <a:pPr marL="95250" lvl="1" indent="0">
              <a:buNone/>
            </a:pPr>
            <a:r>
              <a:rPr lang="en-IN" sz="2400" dirty="0" smtClean="0"/>
              <a:t>              E + E * id			 E + E * id</a:t>
            </a:r>
          </a:p>
          <a:p>
            <a:pPr marL="95250" lvl="1" indent="0">
              <a:buNone/>
            </a:pPr>
            <a:r>
              <a:rPr lang="en-IN" sz="2400" dirty="0" smtClean="0"/>
              <a:t>              E + id * id			 E + id * id</a:t>
            </a:r>
          </a:p>
          <a:p>
            <a:pPr marL="95250" lvl="1" indent="0">
              <a:buNone/>
            </a:pPr>
            <a:r>
              <a:rPr lang="en-IN" sz="2400" dirty="0" smtClean="0"/>
              <a:t>               id + id * id			  </a:t>
            </a:r>
            <a:r>
              <a:rPr lang="en-IN" sz="2400" dirty="0" err="1" smtClean="0"/>
              <a:t>id</a:t>
            </a:r>
            <a:r>
              <a:rPr lang="en-IN" sz="2400" dirty="0" smtClean="0"/>
              <a:t> + id * id</a:t>
            </a:r>
          </a:p>
          <a:p>
            <a:pPr marL="95250" lvl="1" indent="0">
              <a:buNone/>
            </a:pP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95</a:t>
            </a:fld>
            <a:endParaRPr lang="en-US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3429000"/>
            <a:ext cx="714380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3857628"/>
            <a:ext cx="714380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4286256"/>
            <a:ext cx="714380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4714884"/>
            <a:ext cx="714380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5143512"/>
            <a:ext cx="714380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57686" y="3357562"/>
            <a:ext cx="714380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57686" y="3786190"/>
            <a:ext cx="714380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57686" y="4214818"/>
            <a:ext cx="714380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57686" y="4643446"/>
            <a:ext cx="714380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1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57686" y="5072074"/>
            <a:ext cx="714380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Right Arrow 17"/>
          <p:cNvSpPr/>
          <p:nvPr/>
        </p:nvSpPr>
        <p:spPr>
          <a:xfrm>
            <a:off x="6500826" y="4214818"/>
            <a:ext cx="714380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286644" y="3929067"/>
            <a:ext cx="142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Ambiguous Grammar</a:t>
            </a:r>
            <a:endParaRPr lang="en-US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998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19288" y="5419725"/>
              <a:ext cx="1587" cy="46038"/>
            </p14:xfrm>
          </p:contentPart>
        </mc:Choice>
        <mc:Fallback xmlns="">
          <p:pic>
            <p:nvPicPr>
              <p:cNvPr id="16998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8026" y="5410149"/>
                <a:ext cx="84111" cy="6519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594"/>
          </a:xfrm>
        </p:spPr>
        <p:txBody>
          <a:bodyPr>
            <a:normAutofit/>
          </a:bodyPr>
          <a:lstStyle/>
          <a:p>
            <a:r>
              <a:rPr lang="en-IN" sz="3200" dirty="0" smtClean="0"/>
              <a:t>Stack implementation of Shift Reduce Parser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96</a:t>
            </a:fld>
            <a:endParaRPr lang="en-US"/>
          </a:p>
        </p:txBody>
      </p:sp>
      <p:pic>
        <p:nvPicPr>
          <p:cNvPr id="167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40" y="928670"/>
            <a:ext cx="5643602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79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00108"/>
            <a:ext cx="3357554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1014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60525" y="2205038"/>
              <a:ext cx="125413" cy="9525"/>
            </p14:xfrm>
          </p:contentPart>
        </mc:Choice>
        <mc:Fallback xmlns="">
          <p:pic>
            <p:nvPicPr>
              <p:cNvPr id="171014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1155" y="2195513"/>
                <a:ext cx="144153" cy="2857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97</a:t>
            </a:fld>
            <a:endParaRPr lang="en-US"/>
          </a:p>
        </p:txBody>
      </p:sp>
      <p:pic>
        <p:nvPicPr>
          <p:cNvPr id="166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42877"/>
            <a:ext cx="7858180" cy="6143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98</a:t>
            </a:fld>
            <a:endParaRPr lang="en-US"/>
          </a:p>
        </p:txBody>
      </p:sp>
      <p:pic>
        <p:nvPicPr>
          <p:cNvPr id="2426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357"/>
            <a:ext cx="8215369" cy="542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860B-870E-43D1-BBB7-50CAA68CB358}" type="datetime4">
              <a:rPr lang="en-US" smtClean="0"/>
              <a:pPr/>
              <a:t>January 12,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SCS1303-Compiler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388D-2973-4F3B-B488-8F3B98BF3CFD}" type="slidenum">
              <a:rPr lang="en-US" smtClean="0"/>
              <a:pPr/>
              <a:t>99</a:t>
            </a:fld>
            <a:endParaRPr lang="en-US"/>
          </a:p>
        </p:txBody>
      </p:sp>
      <p:pic>
        <p:nvPicPr>
          <p:cNvPr id="162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85728"/>
            <a:ext cx="7929618" cy="5715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5875</TotalTime>
  <Words>6636</Words>
  <Application>Microsoft Office PowerPoint</Application>
  <PresentationFormat>On-screen Show (4:3)</PresentationFormat>
  <Paragraphs>2453</Paragraphs>
  <Slides>165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165</vt:i4>
      </vt:variant>
    </vt:vector>
  </HeadingPairs>
  <TitlesOfParts>
    <vt:vector size="167" baseType="lpstr">
      <vt:lpstr>Office Theme</vt:lpstr>
      <vt:lpstr>Equation</vt:lpstr>
      <vt:lpstr>UNIT  2 PARSING</vt:lpstr>
      <vt:lpstr>Syntax Analysis</vt:lpstr>
      <vt:lpstr>Different Formalisms </vt:lpstr>
      <vt:lpstr>Syntax Diagram</vt:lpstr>
      <vt:lpstr>PowerPoint Presentation</vt:lpstr>
      <vt:lpstr>PowerPoint Presentation</vt:lpstr>
      <vt:lpstr>Role of Parser</vt:lpstr>
      <vt:lpstr>Role of Parser (contd..)</vt:lpstr>
      <vt:lpstr>Role of Parser (contd..)</vt:lpstr>
      <vt:lpstr>Syntax Error Handling</vt:lpstr>
      <vt:lpstr>Syntax Error Handling</vt:lpstr>
      <vt:lpstr>Error-recovery strategies</vt:lpstr>
      <vt:lpstr>PowerPoint Presentation</vt:lpstr>
      <vt:lpstr>Context-Free Grammar(CFG)</vt:lpstr>
      <vt:lpstr>Context-Free Grammar(CFG)</vt:lpstr>
      <vt:lpstr>Example</vt:lpstr>
      <vt:lpstr>Notational Conventions</vt:lpstr>
      <vt:lpstr>Notational Conventions(contd..)</vt:lpstr>
      <vt:lpstr>PowerPoint Presentation</vt:lpstr>
      <vt:lpstr>PowerPoint Presentation</vt:lpstr>
      <vt:lpstr>CFL vs RL</vt:lpstr>
      <vt:lpstr>PowerPoint Presentation</vt:lpstr>
      <vt:lpstr>Derivations</vt:lpstr>
      <vt:lpstr>PowerPoint Presentation</vt:lpstr>
      <vt:lpstr>CFG: Parsing</vt:lpstr>
      <vt:lpstr>PowerPoint Presentation</vt:lpstr>
      <vt:lpstr>Derivations</vt:lpstr>
      <vt:lpstr>PowerPoint Presentation</vt:lpstr>
      <vt:lpstr>Context Free Language </vt:lpstr>
      <vt:lpstr>Derivations</vt:lpstr>
      <vt:lpstr>Types of Derivation</vt:lpstr>
      <vt:lpstr>Parse Tree or Derivation Tree</vt:lpstr>
      <vt:lpstr>Example 1</vt:lpstr>
      <vt:lpstr>Example 1</vt:lpstr>
      <vt:lpstr>Example 2</vt:lpstr>
      <vt:lpstr>Example 3</vt:lpstr>
      <vt:lpstr>Practice</vt:lpstr>
      <vt:lpstr>PowerPoint Presentation</vt:lpstr>
      <vt:lpstr>PowerPoint Presentation</vt:lpstr>
      <vt:lpstr>Ambiguity</vt:lpstr>
      <vt:lpstr>Ambiguous vs. Unambiguous</vt:lpstr>
      <vt:lpstr>Eliminating Ambiguity</vt:lpstr>
      <vt:lpstr>PowerPoint Presentation</vt:lpstr>
      <vt:lpstr>PowerPoint Presentation</vt:lpstr>
      <vt:lpstr>Methods To Remove Ambiguity</vt:lpstr>
      <vt:lpstr>Removing Ambiguity by Precedence &amp; Associativity Rules</vt:lpstr>
      <vt:lpstr>Example</vt:lpstr>
      <vt:lpstr>PowerPoint Presentation</vt:lpstr>
      <vt:lpstr>PowerPoint Presentation</vt:lpstr>
      <vt:lpstr>RE vs. CFG</vt:lpstr>
      <vt:lpstr>RE vs. CFG(contd..)</vt:lpstr>
      <vt:lpstr>Types of parser</vt:lpstr>
      <vt:lpstr>PowerPoint Presentation</vt:lpstr>
      <vt:lpstr>PowerPoint Presentation</vt:lpstr>
      <vt:lpstr>Top Down Parsing</vt:lpstr>
      <vt:lpstr>Recursive Descent Parser</vt:lpstr>
      <vt:lpstr>Elimination of Left Recursion</vt:lpstr>
      <vt:lpstr>Immediate Left-Recursion</vt:lpstr>
      <vt:lpstr>Example Grammar</vt:lpstr>
      <vt:lpstr>Example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Predictive Parser</vt:lpstr>
      <vt:lpstr>Predictive Parser(contd..)</vt:lpstr>
      <vt:lpstr>PowerPoint Presentation</vt:lpstr>
      <vt:lpstr>PowerPoint Presentation</vt:lpstr>
      <vt:lpstr>PowerPoint Presentation</vt:lpstr>
      <vt:lpstr>FOLLOW Example</vt:lpstr>
      <vt:lpstr>PowerPoint Presentation</vt:lpstr>
      <vt:lpstr>PowerPoint Presentation</vt:lpstr>
      <vt:lpstr>Predictive Parsing Table M[X,a]</vt:lpstr>
      <vt:lpstr>Predictive parsing program</vt:lpstr>
      <vt:lpstr>PowerPoint Presentation</vt:lpstr>
      <vt:lpstr>PowerPoint Presentation</vt:lpstr>
      <vt:lpstr>PowerPoint Presentation</vt:lpstr>
      <vt:lpstr>PowerPoint Presentation</vt:lpstr>
      <vt:lpstr>Exercise</vt:lpstr>
      <vt:lpstr>PowerPoint Presentation</vt:lpstr>
      <vt:lpstr>PowerPoint Presentation</vt:lpstr>
      <vt:lpstr>PowerPoint Presentation</vt:lpstr>
      <vt:lpstr>Types of parser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for Choosing Handle </vt:lpstr>
      <vt:lpstr>Stack implementation of Shift Reduce Parser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Defining Precedence Relations</vt:lpstr>
      <vt:lpstr>Operator-Precedence Relations from Associativity and Precedence</vt:lpstr>
      <vt:lpstr>Operator-Precedence Relations</vt:lpstr>
      <vt:lpstr>PowerPoint Presentation</vt:lpstr>
      <vt:lpstr>Example </vt:lpstr>
      <vt:lpstr>Operator-Precedence Parser</vt:lpstr>
      <vt:lpstr>Computation of LEADING</vt:lpstr>
      <vt:lpstr>PowerPoint Presentation</vt:lpstr>
      <vt:lpstr>Computation of TRAILING</vt:lpstr>
      <vt:lpstr>PowerPoint Presentation</vt:lpstr>
      <vt:lpstr>Construction of Precedence Table</vt:lpstr>
      <vt:lpstr>Precedence table</vt:lpstr>
      <vt:lpstr>Parse the string</vt:lpstr>
      <vt:lpstr>PowerPoint Presentation</vt:lpstr>
      <vt:lpstr>Precedence Functions</vt:lpstr>
      <vt:lpstr>PowerPoint Presentation</vt:lpstr>
      <vt:lpstr>PowerPoint Presentation</vt:lpstr>
      <vt:lpstr>Error Recovery in Operator Precedence Parsing</vt:lpstr>
      <vt:lpstr>Problems</vt:lpstr>
      <vt:lpstr>Problem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Problem-1</vt:lpstr>
      <vt:lpstr>PowerPoint Presentation</vt:lpstr>
      <vt:lpstr>PowerPoint Presentation</vt:lpstr>
      <vt:lpstr>DFA </vt:lpstr>
      <vt:lpstr>PowerPoint Presentation</vt:lpstr>
      <vt:lpstr>PowerPoint Presentation</vt:lpstr>
      <vt:lpstr>DFA </vt:lpstr>
      <vt:lpstr>PowerPoint Presentation</vt:lpstr>
      <vt:lpstr>PowerPoint Presentation</vt:lpstr>
      <vt:lpstr>DFA </vt:lpstr>
      <vt:lpstr>Collection of set of items</vt:lpstr>
      <vt:lpstr>PowerPoint Presentation</vt:lpstr>
      <vt:lpstr>Parsing Table</vt:lpstr>
      <vt:lpstr>PowerPoint Presentation</vt:lpstr>
      <vt:lpstr>Moves of LR parser on id*id+id</vt:lpstr>
      <vt:lpstr>PowerPoint Presentation</vt:lpstr>
      <vt:lpstr>Problem-2</vt:lpstr>
      <vt:lpstr>LR (0) Items</vt:lpstr>
      <vt:lpstr>SLR Parsing Table</vt:lpstr>
      <vt:lpstr>Parsing</vt:lpstr>
      <vt:lpstr>PowerPoint Presentation</vt:lpstr>
    </vt:vector>
  </TitlesOfParts>
  <Company>Grizli777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Parsing</dc:title>
  <dc:creator>ankayarkanni b</dc:creator>
  <cp:lastModifiedBy>usha nandini</cp:lastModifiedBy>
  <cp:revision>348</cp:revision>
  <dcterms:created xsi:type="dcterms:W3CDTF">2020-05-30T08:59:52Z</dcterms:created>
  <dcterms:modified xsi:type="dcterms:W3CDTF">2022-01-12T17:00:41Z</dcterms:modified>
</cp:coreProperties>
</file>